
<file path=[Content_Types].xml><?xml version="1.0" encoding="utf-8"?>
<Types xmlns="http://schemas.openxmlformats.org/package/2006/content-types">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6858000" cx="12192000"/>
  <p:notesSz cx="6858000" cy="12192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4" roundtripDataSignature="AMtx7mhGuY4rK1fCPkzKW5EwQM19GrZ/n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schemas.openxmlformats.org/officeDocument/2006/relationships/slide" Target="slides/slide18.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24" Type="http://customschemas.google.com/relationships/presentationmetadata" Target="metadata"/><Relationship Id="rId12" Type="http://schemas.openxmlformats.org/officeDocument/2006/relationships/slide" Target="slides/slide8.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 name="Google Shape;28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7" name="Google Shape;33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8" name="Google Shape;35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1" name="Google Shape;37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2" name="Google Shape;37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5" name="Google Shape;38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6" name="Google Shape;386;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7" name="Google Shape;40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8" name="Google Shape;40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7" name="Google Shape;43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8" name="Google Shape;438;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 name="Google Shape;5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 name="Google Shape;5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 name="Google Shape;7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 name="Google Shape;7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2B5C"/>
        </a:solidFill>
      </p:bgPr>
    </p:bg>
    <p:spTree>
      <p:nvGrpSpPr>
        <p:cNvPr id="15" name="Shape 15"/>
        <p:cNvGrpSpPr/>
        <p:nvPr/>
      </p:nvGrpSpPr>
      <p:grpSpPr>
        <a:xfrm>
          <a:off x="0" y="0"/>
          <a:ext cx="0" cy="0"/>
          <a:chOff x="0" y="0"/>
          <a:chExt cx="0" cy="0"/>
        </a:xfrm>
      </p:grpSpPr>
      <p:sp>
        <p:nvSpPr>
          <p:cNvPr id="16" name="Google Shape;16;p1"/>
          <p:cNvSpPr/>
          <p:nvPr/>
        </p:nvSpPr>
        <p:spPr>
          <a:xfrm>
            <a:off x="9692640" y="-1463040"/>
            <a:ext cx="4754880" cy="4754880"/>
          </a:xfrm>
          <a:prstGeom prst="ellipse">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1"/>
          <p:cNvSpPr/>
          <p:nvPr/>
        </p:nvSpPr>
        <p:spPr>
          <a:xfrm>
            <a:off x="10881360" y="4572000"/>
            <a:ext cx="2743200" cy="274320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1"/>
          <p:cNvSpPr/>
          <p:nvPr/>
        </p:nvSpPr>
        <p:spPr>
          <a:xfrm>
            <a:off x="-1463040" y="6035040"/>
            <a:ext cx="2194560" cy="2194560"/>
          </a:xfrm>
          <a:prstGeom prst="ellipse">
            <a:avLst/>
          </a:prstGeom>
          <a:solidFill>
            <a:srgbClr val="F9E7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1"/>
          <p:cNvSpPr/>
          <p:nvPr/>
        </p:nvSpPr>
        <p:spPr>
          <a:xfrm>
            <a:off x="731520" y="2148840"/>
            <a:ext cx="960120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400"/>
              <a:buFont typeface="Calibri"/>
              <a:buNone/>
            </a:pPr>
            <a:r>
              <a:rPr b="1" i="0" lang="en-US" sz="1400" u="none" cap="none" strike="noStrike">
                <a:solidFill>
                  <a:srgbClr val="F96167"/>
                </a:solidFill>
                <a:latin typeface="Calibri"/>
                <a:ea typeface="Calibri"/>
                <a:cs typeface="Calibri"/>
                <a:sym typeface="Calibri"/>
              </a:rPr>
              <a:t>PROJEKTIDE LOOMINE</a:t>
            </a:r>
            <a:endParaRPr b="0" i="0" sz="1400" u="none" cap="none" strike="noStrike">
              <a:solidFill>
                <a:schemeClr val="dk1"/>
              </a:solidFill>
              <a:latin typeface="Calibri"/>
              <a:ea typeface="Calibri"/>
              <a:cs typeface="Calibri"/>
              <a:sym typeface="Calibri"/>
            </a:endParaRPr>
          </a:p>
        </p:txBody>
      </p:sp>
      <p:sp>
        <p:nvSpPr>
          <p:cNvPr id="20" name="Google Shape;20;p1"/>
          <p:cNvSpPr/>
          <p:nvPr/>
        </p:nvSpPr>
        <p:spPr>
          <a:xfrm>
            <a:off x="731520" y="2606040"/>
            <a:ext cx="10058400" cy="182880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FFFFFF"/>
              </a:buClr>
              <a:buSzPts val="4000"/>
              <a:buFont typeface="Cambria"/>
              <a:buNone/>
            </a:pPr>
            <a:r>
              <a:rPr b="1" i="0" lang="en-US" sz="4000" u="none" cap="none" strike="noStrike">
                <a:solidFill>
                  <a:srgbClr val="FFFFFF"/>
                </a:solidFill>
                <a:latin typeface="Cambria"/>
                <a:ea typeface="Cambria"/>
                <a:cs typeface="Cambria"/>
                <a:sym typeface="Cambria"/>
              </a:rPr>
              <a:t>Kuidas projektid mõjutavad poliitika</a:t>
            </a:r>
            <a:endParaRPr b="0" i="0" sz="4000" u="none" cap="none" strike="noStrike">
              <a:solidFill>
                <a:schemeClr val="dk1"/>
              </a:solidFill>
              <a:latin typeface="Calibri"/>
              <a:ea typeface="Calibri"/>
              <a:cs typeface="Calibri"/>
              <a:sym typeface="Calibri"/>
            </a:endParaRPr>
          </a:p>
          <a:p>
            <a:pPr indent="0" lvl="0" marL="0" marR="0" rtl="0" algn="l">
              <a:lnSpc>
                <a:spcPct val="108000"/>
              </a:lnSpc>
              <a:spcBef>
                <a:spcPts val="0"/>
              </a:spcBef>
              <a:spcAft>
                <a:spcPts val="0"/>
              </a:spcAft>
              <a:buClr>
                <a:srgbClr val="FFFFFF"/>
              </a:buClr>
              <a:buSzPts val="4000"/>
              <a:buFont typeface="Cambria"/>
              <a:buNone/>
            </a:pPr>
            <a:r>
              <a:rPr b="1" i="0" lang="en-US" sz="4000" u="none" cap="none" strike="noStrike">
                <a:solidFill>
                  <a:srgbClr val="FFFFFF"/>
                </a:solidFill>
                <a:latin typeface="Cambria"/>
                <a:ea typeface="Cambria"/>
                <a:cs typeface="Cambria"/>
                <a:sym typeface="Cambria"/>
              </a:rPr>
              <a:t>kujundamist ja otsuste tegemist kohalikul tasandil</a:t>
            </a:r>
            <a:endParaRPr b="0" i="0" sz="4000" u="none" cap="none" strike="noStrike">
              <a:solidFill>
                <a:schemeClr val="dk1"/>
              </a:solidFill>
              <a:latin typeface="Calibri"/>
              <a:ea typeface="Calibri"/>
              <a:cs typeface="Calibri"/>
              <a:sym typeface="Calibri"/>
            </a:endParaRPr>
          </a:p>
        </p:txBody>
      </p:sp>
      <p:sp>
        <p:nvSpPr>
          <p:cNvPr id="21" name="Google Shape;21;p1"/>
          <p:cNvSpPr/>
          <p:nvPr/>
        </p:nvSpPr>
        <p:spPr>
          <a:xfrm>
            <a:off x="731520" y="4526280"/>
            <a:ext cx="731520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600"/>
              <a:buFont typeface="Calibri"/>
              <a:buNone/>
            </a:pPr>
            <a:r>
              <a:rPr i="1" lang="en-US" sz="1600">
                <a:solidFill>
                  <a:srgbClr val="F9E795"/>
                </a:solidFill>
                <a:latin typeface="Calibri"/>
                <a:ea typeface="Calibri"/>
                <a:cs typeface="Calibri"/>
                <a:sym typeface="Calibri"/>
              </a:rPr>
              <a:t>Triin Roos</a:t>
            </a:r>
            <a:endParaRPr b="0" i="0" sz="1600" u="none" cap="none" strike="noStrike">
              <a:solidFill>
                <a:schemeClr val="dk1"/>
              </a:solidFill>
              <a:latin typeface="Calibri"/>
              <a:ea typeface="Calibri"/>
              <a:cs typeface="Calibri"/>
              <a:sym typeface="Calibri"/>
            </a:endParaRPr>
          </a:p>
        </p:txBody>
      </p:sp>
      <p:cxnSp>
        <p:nvCxnSpPr>
          <p:cNvPr id="22" name="Google Shape;22;p1"/>
          <p:cNvCxnSpPr/>
          <p:nvPr/>
        </p:nvCxnSpPr>
        <p:spPr>
          <a:xfrm>
            <a:off x="731520" y="5166360"/>
            <a:ext cx="2011680" cy="0"/>
          </a:xfrm>
          <a:prstGeom prst="straightConnector1">
            <a:avLst/>
          </a:prstGeom>
          <a:noFill/>
          <a:ln cap="flat" cmpd="sng" w="38100">
            <a:solidFill>
              <a:srgbClr val="F96167"/>
            </a:solidFill>
            <a:prstDash val="solid"/>
            <a:round/>
            <a:headEnd len="sm" w="sm" type="none"/>
            <a:tailEnd len="sm" w="sm" type="none"/>
          </a:ln>
        </p:spPr>
      </p:cxn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0" name="Shape 250"/>
        <p:cNvGrpSpPr/>
        <p:nvPr/>
      </p:nvGrpSpPr>
      <p:grpSpPr>
        <a:xfrm>
          <a:off x="0" y="0"/>
          <a:ext cx="0" cy="0"/>
          <a:chOff x="0" y="0"/>
          <a:chExt cx="0" cy="0"/>
        </a:xfrm>
      </p:grpSpPr>
      <p:sp>
        <p:nvSpPr>
          <p:cNvPr id="251" name="Google Shape;251;p10"/>
          <p:cNvSpPr/>
          <p:nvPr/>
        </p:nvSpPr>
        <p:spPr>
          <a:xfrm>
            <a:off x="548640" y="457200"/>
            <a:ext cx="731520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200"/>
              <a:buFont typeface="Calibri"/>
              <a:buNone/>
            </a:pPr>
            <a:r>
              <a:rPr b="1" i="0" lang="en-US" sz="1200" u="none" cap="none" strike="noStrike">
                <a:solidFill>
                  <a:srgbClr val="F96167"/>
                </a:solidFill>
                <a:latin typeface="Calibri"/>
                <a:ea typeface="Calibri"/>
                <a:cs typeface="Calibri"/>
                <a:sym typeface="Calibri"/>
              </a:rPr>
              <a:t>ARUTELU</a:t>
            </a:r>
            <a:endParaRPr b="0" i="0" sz="1200" u="none" cap="none" strike="noStrike">
              <a:solidFill>
                <a:schemeClr val="dk1"/>
              </a:solidFill>
              <a:latin typeface="Calibri"/>
              <a:ea typeface="Calibri"/>
              <a:cs typeface="Calibri"/>
              <a:sym typeface="Calibri"/>
            </a:endParaRPr>
          </a:p>
        </p:txBody>
      </p:sp>
      <p:sp>
        <p:nvSpPr>
          <p:cNvPr id="252" name="Google Shape;252;p10"/>
          <p:cNvSpPr/>
          <p:nvPr/>
        </p:nvSpPr>
        <p:spPr>
          <a:xfrm>
            <a:off x="548640" y="749808"/>
            <a:ext cx="10515600" cy="8229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3200"/>
              <a:buFont typeface="Cambria"/>
              <a:buNone/>
            </a:pPr>
            <a:r>
              <a:rPr b="1" i="0" lang="en-US" sz="3200" u="none" cap="none" strike="noStrike">
                <a:solidFill>
                  <a:srgbClr val="212B5C"/>
                </a:solidFill>
                <a:latin typeface="Cambria"/>
                <a:ea typeface="Cambria"/>
                <a:cs typeface="Cambria"/>
                <a:sym typeface="Cambria"/>
              </a:rPr>
              <a:t>Miks jääb poliitika kujundamine tihti kõrvale?</a:t>
            </a:r>
            <a:endParaRPr b="0" i="0" sz="3200" u="none" cap="none" strike="noStrike">
              <a:solidFill>
                <a:schemeClr val="dk1"/>
              </a:solidFill>
              <a:latin typeface="Calibri"/>
              <a:ea typeface="Calibri"/>
              <a:cs typeface="Calibri"/>
              <a:sym typeface="Calibri"/>
            </a:endParaRPr>
          </a:p>
        </p:txBody>
      </p:sp>
      <p:sp>
        <p:nvSpPr>
          <p:cNvPr id="253" name="Google Shape;253;p10"/>
          <p:cNvSpPr/>
          <p:nvPr/>
        </p:nvSpPr>
        <p:spPr>
          <a:xfrm>
            <a:off x="548640" y="1737360"/>
            <a:ext cx="5166360" cy="2743200"/>
          </a:xfrm>
          <a:prstGeom prst="roundRect">
            <a:avLst>
              <a:gd fmla="val 3333"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0"/>
          <p:cNvSpPr/>
          <p:nvPr/>
        </p:nvSpPr>
        <p:spPr>
          <a:xfrm>
            <a:off x="868680" y="1965960"/>
            <a:ext cx="457200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900"/>
              <a:buFont typeface="Cambria"/>
              <a:buNone/>
            </a:pPr>
            <a:r>
              <a:rPr b="1" i="0" lang="en-US" sz="1900" u="none" cap="none" strike="noStrike">
                <a:solidFill>
                  <a:srgbClr val="212B5C"/>
                </a:solidFill>
                <a:latin typeface="Cambria"/>
                <a:ea typeface="Cambria"/>
                <a:cs typeface="Cambria"/>
                <a:sym typeface="Cambria"/>
              </a:rPr>
              <a:t>“Teeme midagi lõbusat”</a:t>
            </a:r>
            <a:endParaRPr b="0" i="0" sz="1900" u="none" cap="none" strike="noStrike">
              <a:solidFill>
                <a:schemeClr val="dk1"/>
              </a:solidFill>
              <a:latin typeface="Calibri"/>
              <a:ea typeface="Calibri"/>
              <a:cs typeface="Calibri"/>
              <a:sym typeface="Calibri"/>
            </a:endParaRPr>
          </a:p>
        </p:txBody>
      </p:sp>
      <p:sp>
        <p:nvSpPr>
          <p:cNvPr id="255" name="Google Shape;255;p10"/>
          <p:cNvSpPr/>
          <p:nvPr/>
        </p:nvSpPr>
        <p:spPr>
          <a:xfrm>
            <a:off x="868680" y="2606040"/>
            <a:ext cx="4572000" cy="1645920"/>
          </a:xfrm>
          <a:prstGeom prst="rect">
            <a:avLst/>
          </a:prstGeom>
          <a:noFill/>
          <a:ln>
            <a:noFill/>
          </a:ln>
        </p:spPr>
        <p:txBody>
          <a:bodyPr anchorCtr="0" anchor="ctr" bIns="45700" lIns="91425" spcFirstLastPara="1" rIns="91425" wrap="square" tIns="45700">
            <a:noAutofit/>
          </a:bodyPr>
          <a:lstStyle/>
          <a:p>
            <a:pPr indent="0" lvl="0" marL="0" marR="0" rtl="0" algn="l">
              <a:lnSpc>
                <a:spcPct val="130000"/>
              </a:lnSpc>
              <a:spcBef>
                <a:spcPts val="0"/>
              </a:spcBef>
              <a:spcAft>
                <a:spcPts val="0"/>
              </a:spcAft>
              <a:buClr>
                <a:srgbClr val="26264A"/>
              </a:buClr>
              <a:buSzPts val="1500"/>
              <a:buFont typeface="Calibri"/>
              <a:buNone/>
            </a:pPr>
            <a:r>
              <a:rPr b="0" i="0" lang="en-US" sz="1500" u="none" cap="none" strike="noStrike">
                <a:solidFill>
                  <a:srgbClr val="26264A"/>
                </a:solidFill>
                <a:latin typeface="Calibri"/>
                <a:ea typeface="Calibri"/>
                <a:cs typeface="Calibri"/>
                <a:sym typeface="Calibri"/>
              </a:rPr>
              <a:t>Sageli mõeldakse noorteprojektidest nii: tegevuse rõõm ja põnevus on esiplaanil, mitte pikaajaline mõju otsustele.</a:t>
            </a:r>
            <a:endParaRPr b="0" i="0" sz="1500" u="none" cap="none" strike="noStrike">
              <a:solidFill>
                <a:schemeClr val="dk1"/>
              </a:solidFill>
              <a:latin typeface="Calibri"/>
              <a:ea typeface="Calibri"/>
              <a:cs typeface="Calibri"/>
              <a:sym typeface="Calibri"/>
            </a:endParaRPr>
          </a:p>
        </p:txBody>
      </p:sp>
      <p:sp>
        <p:nvSpPr>
          <p:cNvPr id="256" name="Google Shape;256;p10"/>
          <p:cNvSpPr/>
          <p:nvPr/>
        </p:nvSpPr>
        <p:spPr>
          <a:xfrm>
            <a:off x="6035040" y="1737360"/>
            <a:ext cx="5166360" cy="2743200"/>
          </a:xfrm>
          <a:prstGeom prst="roundRect">
            <a:avLst>
              <a:gd fmla="val 3333" name="adj"/>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0"/>
          <p:cNvSpPr/>
          <p:nvPr/>
        </p:nvSpPr>
        <p:spPr>
          <a:xfrm>
            <a:off x="6355080" y="1965960"/>
            <a:ext cx="457200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900"/>
              <a:buFont typeface="Cambria"/>
              <a:buNone/>
            </a:pPr>
            <a:r>
              <a:rPr b="1" i="0" lang="en-US" sz="1900" u="none" cap="none" strike="noStrike">
                <a:solidFill>
                  <a:srgbClr val="F9E795"/>
                </a:solidFill>
                <a:latin typeface="Cambria"/>
                <a:ea typeface="Cambria"/>
                <a:cs typeface="Cambria"/>
                <a:sym typeface="Cambria"/>
              </a:rPr>
              <a:t>Lõbus + mõjus?</a:t>
            </a:r>
            <a:endParaRPr b="0" i="0" sz="1900" u="none" cap="none" strike="noStrike">
              <a:solidFill>
                <a:schemeClr val="dk1"/>
              </a:solidFill>
              <a:latin typeface="Calibri"/>
              <a:ea typeface="Calibri"/>
              <a:cs typeface="Calibri"/>
              <a:sym typeface="Calibri"/>
            </a:endParaRPr>
          </a:p>
        </p:txBody>
      </p:sp>
      <p:sp>
        <p:nvSpPr>
          <p:cNvPr id="258" name="Google Shape;258;p10"/>
          <p:cNvSpPr/>
          <p:nvPr/>
        </p:nvSpPr>
        <p:spPr>
          <a:xfrm>
            <a:off x="6355080" y="2606040"/>
            <a:ext cx="4572000" cy="1645920"/>
          </a:xfrm>
          <a:prstGeom prst="rect">
            <a:avLst/>
          </a:prstGeom>
          <a:noFill/>
          <a:ln>
            <a:noFill/>
          </a:ln>
        </p:spPr>
        <p:txBody>
          <a:bodyPr anchorCtr="0" anchor="ctr" bIns="45700" lIns="91425" spcFirstLastPara="1" rIns="91425" wrap="square" tIns="45700">
            <a:noAutofit/>
          </a:bodyPr>
          <a:lstStyle/>
          <a:p>
            <a:pPr indent="0" lvl="0" marL="0" marR="0" rtl="0" algn="l">
              <a:lnSpc>
                <a:spcPct val="130000"/>
              </a:lnSpc>
              <a:spcBef>
                <a:spcPts val="0"/>
              </a:spcBef>
              <a:spcAft>
                <a:spcPts val="0"/>
              </a:spcAft>
              <a:buClr>
                <a:srgbClr val="FFFFFF"/>
              </a:buClr>
              <a:buSzPts val="1500"/>
              <a:buFont typeface="Calibri"/>
              <a:buNone/>
            </a:pPr>
            <a:r>
              <a:rPr b="0" i="0" lang="en-US" sz="1500" u="none" cap="none" strike="noStrike">
                <a:solidFill>
                  <a:srgbClr val="FFFFFF"/>
                </a:solidFill>
                <a:latin typeface="Calibri"/>
                <a:ea typeface="Calibri"/>
                <a:cs typeface="Calibri"/>
                <a:sym typeface="Calibri"/>
              </a:rPr>
              <a:t>Kuidas ühendada need kaks eesmärki, mitte neid vastandada, nii et projekt oleks noortele huvitav ja otsuseid mõjutav?</a:t>
            </a:r>
            <a:endParaRPr b="0" i="0" sz="1500" u="none" cap="none" strike="noStrike">
              <a:solidFill>
                <a:schemeClr val="dk1"/>
              </a:solidFill>
              <a:latin typeface="Calibri"/>
              <a:ea typeface="Calibri"/>
              <a:cs typeface="Calibri"/>
              <a:sym typeface="Calibri"/>
            </a:endParaRPr>
          </a:p>
        </p:txBody>
      </p:sp>
      <p:sp>
        <p:nvSpPr>
          <p:cNvPr id="259" name="Google Shape;259;p10"/>
          <p:cNvSpPr/>
          <p:nvPr/>
        </p:nvSpPr>
        <p:spPr>
          <a:xfrm>
            <a:off x="548640" y="4800600"/>
            <a:ext cx="10789920" cy="64008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500"/>
              <a:buFont typeface="Calibri"/>
              <a:buNone/>
            </a:pPr>
            <a:r>
              <a:rPr b="1" i="1" lang="en-US" sz="1500" u="none" cap="none" strike="noStrike">
                <a:solidFill>
                  <a:srgbClr val="F96167"/>
                </a:solidFill>
                <a:latin typeface="Calibri"/>
                <a:ea typeface="Calibri"/>
                <a:cs typeface="Calibri"/>
                <a:sym typeface="Calibri"/>
              </a:rPr>
              <a:t>Väike rühmaarutelu: milline oli teie viimane idee, kas seal oli ka </a:t>
            </a:r>
            <a:r>
              <a:rPr b="1" i="1" lang="en-US" sz="1500">
                <a:solidFill>
                  <a:srgbClr val="F96167"/>
                </a:solidFill>
                <a:latin typeface="Calibri"/>
                <a:ea typeface="Calibri"/>
                <a:cs typeface="Calibri"/>
                <a:sym typeface="Calibri"/>
              </a:rPr>
              <a:t>mõju potentsiaali</a:t>
            </a:r>
            <a:r>
              <a:rPr b="1" i="1" lang="en-US" sz="1500" u="none" cap="none" strike="noStrike">
                <a:solidFill>
                  <a:srgbClr val="F96167"/>
                </a:solidFill>
                <a:latin typeface="Calibri"/>
                <a:ea typeface="Calibri"/>
                <a:cs typeface="Calibri"/>
                <a:sym typeface="Calibri"/>
              </a:rPr>
              <a:t>?</a:t>
            </a:r>
            <a:endParaRPr b="0" i="0" sz="1500" u="none" cap="none" strike="noStrike">
              <a:solidFill>
                <a:schemeClr val="dk1"/>
              </a:solidFill>
              <a:latin typeface="Calibri"/>
              <a:ea typeface="Calibri"/>
              <a:cs typeface="Calibri"/>
              <a:sym typeface="Calibri"/>
            </a:endParaRPr>
          </a:p>
        </p:txBody>
      </p:sp>
      <p:sp>
        <p:nvSpPr>
          <p:cNvPr id="260" name="Google Shape;260;p10"/>
          <p:cNvSpPr/>
          <p:nvPr/>
        </p:nvSpPr>
        <p:spPr>
          <a:xfrm>
            <a:off x="11521440" y="6492240"/>
            <a:ext cx="457200" cy="27432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B85"/>
              </a:buClr>
              <a:buSzPts val="1000"/>
              <a:buFont typeface="Calibri"/>
              <a:buNone/>
            </a:pPr>
            <a:r>
              <a:rPr b="0" i="0" lang="en-US" sz="1000" u="none" cap="none" strike="noStrike">
                <a:solidFill>
                  <a:srgbClr val="6B6B85"/>
                </a:solidFill>
                <a:latin typeface="Calibri"/>
                <a:ea typeface="Calibri"/>
                <a:cs typeface="Calibri"/>
                <a:sym typeface="Calibri"/>
              </a:rPr>
              <a:t>10</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5" name="Shape 265"/>
        <p:cNvGrpSpPr/>
        <p:nvPr/>
      </p:nvGrpSpPr>
      <p:grpSpPr>
        <a:xfrm>
          <a:off x="0" y="0"/>
          <a:ext cx="0" cy="0"/>
          <a:chOff x="0" y="0"/>
          <a:chExt cx="0" cy="0"/>
        </a:xfrm>
      </p:grpSpPr>
      <p:sp>
        <p:nvSpPr>
          <p:cNvPr id="266" name="Google Shape;266;p11"/>
          <p:cNvSpPr/>
          <p:nvPr/>
        </p:nvSpPr>
        <p:spPr>
          <a:xfrm>
            <a:off x="548640" y="457200"/>
            <a:ext cx="731520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200"/>
              <a:buFont typeface="Calibri"/>
              <a:buNone/>
            </a:pPr>
            <a:r>
              <a:rPr b="1" i="0" lang="en-US" sz="1200" u="none" cap="none" strike="noStrike">
                <a:solidFill>
                  <a:srgbClr val="F96167"/>
                </a:solidFill>
                <a:latin typeface="Calibri"/>
                <a:ea typeface="Calibri"/>
                <a:cs typeface="Calibri"/>
                <a:sym typeface="Calibri"/>
              </a:rPr>
              <a:t>SÕNASTUS TAOTLUSES</a:t>
            </a:r>
            <a:endParaRPr b="0" i="0" sz="1200" u="none" cap="none" strike="noStrike">
              <a:solidFill>
                <a:schemeClr val="dk1"/>
              </a:solidFill>
              <a:latin typeface="Calibri"/>
              <a:ea typeface="Calibri"/>
              <a:cs typeface="Calibri"/>
              <a:sym typeface="Calibri"/>
            </a:endParaRPr>
          </a:p>
        </p:txBody>
      </p:sp>
      <p:sp>
        <p:nvSpPr>
          <p:cNvPr id="267" name="Google Shape;267;p11"/>
          <p:cNvSpPr/>
          <p:nvPr/>
        </p:nvSpPr>
        <p:spPr>
          <a:xfrm>
            <a:off x="548640" y="749808"/>
            <a:ext cx="10515600" cy="8229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3200"/>
              <a:buFont typeface="Cambria"/>
              <a:buNone/>
            </a:pPr>
            <a:r>
              <a:rPr b="1" i="0" lang="en-US" sz="3200" u="none" cap="none" strike="noStrike">
                <a:solidFill>
                  <a:srgbClr val="212B5C"/>
                </a:solidFill>
                <a:latin typeface="Cambria"/>
                <a:ea typeface="Cambria"/>
                <a:cs typeface="Cambria"/>
                <a:sym typeface="Cambria"/>
              </a:rPr>
              <a:t>Mida rahastajad ootavad?</a:t>
            </a:r>
            <a:endParaRPr b="0" i="0" sz="3200" u="none" cap="none" strike="noStrike">
              <a:solidFill>
                <a:schemeClr val="dk1"/>
              </a:solidFill>
              <a:latin typeface="Calibri"/>
              <a:ea typeface="Calibri"/>
              <a:cs typeface="Calibri"/>
              <a:sym typeface="Calibri"/>
            </a:endParaRPr>
          </a:p>
        </p:txBody>
      </p:sp>
      <p:sp>
        <p:nvSpPr>
          <p:cNvPr id="268" name="Google Shape;268;p11"/>
          <p:cNvSpPr/>
          <p:nvPr/>
        </p:nvSpPr>
        <p:spPr>
          <a:xfrm>
            <a:off x="548640" y="1508760"/>
            <a:ext cx="1051560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6B6B85"/>
              </a:buClr>
              <a:buSzPts val="1500"/>
              <a:buFont typeface="Calibri"/>
              <a:buNone/>
            </a:pPr>
            <a:r>
              <a:rPr b="0" i="1" lang="en-US" sz="1500" u="none" cap="none" strike="noStrike">
                <a:solidFill>
                  <a:srgbClr val="6B6B85"/>
                </a:solidFill>
                <a:latin typeface="Calibri"/>
                <a:ea typeface="Calibri"/>
                <a:cs typeface="Calibri"/>
                <a:sym typeface="Calibri"/>
              </a:rPr>
              <a:t>Sama idee, aga täpsem sõnastus muudab taotluse palju veenvamaks.</a:t>
            </a:r>
            <a:endParaRPr b="0" i="0" sz="1500" u="none" cap="none" strike="noStrike">
              <a:solidFill>
                <a:schemeClr val="dk1"/>
              </a:solidFill>
              <a:latin typeface="Calibri"/>
              <a:ea typeface="Calibri"/>
              <a:cs typeface="Calibri"/>
              <a:sym typeface="Calibri"/>
            </a:endParaRPr>
          </a:p>
        </p:txBody>
      </p:sp>
      <p:sp>
        <p:nvSpPr>
          <p:cNvPr id="269" name="Google Shape;269;p11"/>
          <p:cNvSpPr/>
          <p:nvPr/>
        </p:nvSpPr>
        <p:spPr>
          <a:xfrm>
            <a:off x="868680" y="2011680"/>
            <a:ext cx="475488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6B6B85"/>
              </a:buClr>
              <a:buSzPts val="1300"/>
              <a:buFont typeface="Calibri"/>
              <a:buNone/>
            </a:pPr>
            <a:r>
              <a:rPr b="1" i="0" lang="en-US" sz="1300" u="none" cap="none" strike="noStrike">
                <a:solidFill>
                  <a:srgbClr val="6B6B85"/>
                </a:solidFill>
                <a:latin typeface="Calibri"/>
                <a:ea typeface="Calibri"/>
                <a:cs typeface="Calibri"/>
                <a:sym typeface="Calibri"/>
              </a:rPr>
              <a:t>NÕRK</a:t>
            </a:r>
            <a:endParaRPr b="0" i="0" sz="1300" u="none" cap="none" strike="noStrike">
              <a:solidFill>
                <a:schemeClr val="dk1"/>
              </a:solidFill>
              <a:latin typeface="Calibri"/>
              <a:ea typeface="Calibri"/>
              <a:cs typeface="Calibri"/>
              <a:sym typeface="Calibri"/>
            </a:endParaRPr>
          </a:p>
        </p:txBody>
      </p:sp>
      <p:sp>
        <p:nvSpPr>
          <p:cNvPr id="270" name="Google Shape;270;p11"/>
          <p:cNvSpPr/>
          <p:nvPr/>
        </p:nvSpPr>
        <p:spPr>
          <a:xfrm>
            <a:off x="6309360" y="2011680"/>
            <a:ext cx="475488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300"/>
              <a:buFont typeface="Calibri"/>
              <a:buNone/>
            </a:pPr>
            <a:r>
              <a:rPr b="1" i="0" lang="en-US" sz="1300" u="none" cap="none" strike="noStrike">
                <a:solidFill>
                  <a:srgbClr val="F96167"/>
                </a:solidFill>
                <a:latin typeface="Calibri"/>
                <a:ea typeface="Calibri"/>
                <a:cs typeface="Calibri"/>
                <a:sym typeface="Calibri"/>
              </a:rPr>
              <a:t>TUGEVAM</a:t>
            </a:r>
            <a:endParaRPr b="0" i="0" sz="1300" u="none" cap="none" strike="noStrike">
              <a:solidFill>
                <a:schemeClr val="dk1"/>
              </a:solidFill>
              <a:latin typeface="Calibri"/>
              <a:ea typeface="Calibri"/>
              <a:cs typeface="Calibri"/>
              <a:sym typeface="Calibri"/>
            </a:endParaRPr>
          </a:p>
        </p:txBody>
      </p:sp>
      <p:sp>
        <p:nvSpPr>
          <p:cNvPr id="271" name="Google Shape;271;p11"/>
          <p:cNvSpPr/>
          <p:nvPr/>
        </p:nvSpPr>
        <p:spPr>
          <a:xfrm>
            <a:off x="548640" y="2377440"/>
            <a:ext cx="11064240" cy="1005840"/>
          </a:xfrm>
          <a:prstGeom prst="roundRect">
            <a:avLst>
              <a:gd fmla="val 7273"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72" name="Google Shape;272;p11"/>
          <p:cNvCxnSpPr/>
          <p:nvPr/>
        </p:nvCxnSpPr>
        <p:spPr>
          <a:xfrm>
            <a:off x="6080760" y="2514600"/>
            <a:ext cx="0" cy="731520"/>
          </a:xfrm>
          <a:prstGeom prst="straightConnector1">
            <a:avLst/>
          </a:prstGeom>
          <a:noFill/>
          <a:ln cap="flat" cmpd="sng" w="19050">
            <a:solidFill>
              <a:srgbClr val="D8D8E4"/>
            </a:solidFill>
            <a:prstDash val="solid"/>
            <a:round/>
            <a:headEnd len="sm" w="sm" type="none"/>
            <a:tailEnd len="sm" w="sm" type="none"/>
          </a:ln>
        </p:spPr>
      </p:cxnSp>
      <p:sp>
        <p:nvSpPr>
          <p:cNvPr id="273" name="Google Shape;273;p11"/>
          <p:cNvSpPr/>
          <p:nvPr/>
        </p:nvSpPr>
        <p:spPr>
          <a:xfrm>
            <a:off x="868680" y="2377440"/>
            <a:ext cx="5029200" cy="100584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6B6B85"/>
              </a:buClr>
              <a:buSzPts val="1350"/>
              <a:buFont typeface="Calibri"/>
              <a:buNone/>
            </a:pPr>
            <a:r>
              <a:rPr b="0" i="1" lang="en-US" sz="1350" u="none" cap="none" strike="noStrike">
                <a:solidFill>
                  <a:srgbClr val="6B6B85"/>
                </a:solidFill>
                <a:latin typeface="Calibri"/>
                <a:ea typeface="Calibri"/>
                <a:cs typeface="Calibri"/>
                <a:sym typeface="Calibri"/>
              </a:rPr>
              <a:t>“Teeme noorteürituse.”</a:t>
            </a:r>
            <a:endParaRPr b="0" i="0" sz="1350" u="none" cap="none" strike="noStrike">
              <a:solidFill>
                <a:schemeClr val="dk1"/>
              </a:solidFill>
              <a:latin typeface="Calibri"/>
              <a:ea typeface="Calibri"/>
              <a:cs typeface="Calibri"/>
              <a:sym typeface="Calibri"/>
            </a:endParaRPr>
          </a:p>
        </p:txBody>
      </p:sp>
      <p:sp>
        <p:nvSpPr>
          <p:cNvPr id="274" name="Google Shape;274;p11"/>
          <p:cNvSpPr/>
          <p:nvPr/>
        </p:nvSpPr>
        <p:spPr>
          <a:xfrm>
            <a:off x="6309360" y="2377440"/>
            <a:ext cx="5029200" cy="100584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212B5C"/>
              </a:buClr>
              <a:buSzPts val="1350"/>
              <a:buFont typeface="Calibri"/>
              <a:buNone/>
            </a:pPr>
            <a:r>
              <a:rPr b="1" i="0" lang="en-US" sz="1350" u="none" cap="none" strike="noStrike">
                <a:solidFill>
                  <a:srgbClr val="212B5C"/>
                </a:solidFill>
                <a:latin typeface="Calibri"/>
                <a:ea typeface="Calibri"/>
                <a:cs typeface="Calibri"/>
                <a:sym typeface="Calibri"/>
              </a:rPr>
              <a:t>“Korraldame ligipääsetava noorteürituse, et vähendada erivajadustega ja NEET-noorte sotsiaalset tõrjutust.”</a:t>
            </a:r>
            <a:endParaRPr b="0" i="0" sz="1350" u="none" cap="none" strike="noStrike">
              <a:solidFill>
                <a:schemeClr val="dk1"/>
              </a:solidFill>
              <a:latin typeface="Calibri"/>
              <a:ea typeface="Calibri"/>
              <a:cs typeface="Calibri"/>
              <a:sym typeface="Calibri"/>
            </a:endParaRPr>
          </a:p>
        </p:txBody>
      </p:sp>
      <p:sp>
        <p:nvSpPr>
          <p:cNvPr id="275" name="Google Shape;275;p11"/>
          <p:cNvSpPr/>
          <p:nvPr/>
        </p:nvSpPr>
        <p:spPr>
          <a:xfrm>
            <a:off x="548640" y="3566160"/>
            <a:ext cx="11064240" cy="1005840"/>
          </a:xfrm>
          <a:prstGeom prst="roundRect">
            <a:avLst>
              <a:gd fmla="val 7273"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76" name="Google Shape;276;p11"/>
          <p:cNvCxnSpPr/>
          <p:nvPr/>
        </p:nvCxnSpPr>
        <p:spPr>
          <a:xfrm>
            <a:off x="6080760" y="3703320"/>
            <a:ext cx="0" cy="731520"/>
          </a:xfrm>
          <a:prstGeom prst="straightConnector1">
            <a:avLst/>
          </a:prstGeom>
          <a:noFill/>
          <a:ln cap="flat" cmpd="sng" w="19050">
            <a:solidFill>
              <a:srgbClr val="D8D8E4"/>
            </a:solidFill>
            <a:prstDash val="solid"/>
            <a:round/>
            <a:headEnd len="sm" w="sm" type="none"/>
            <a:tailEnd len="sm" w="sm" type="none"/>
          </a:ln>
        </p:spPr>
      </p:cxnSp>
      <p:sp>
        <p:nvSpPr>
          <p:cNvPr id="277" name="Google Shape;277;p11"/>
          <p:cNvSpPr/>
          <p:nvPr/>
        </p:nvSpPr>
        <p:spPr>
          <a:xfrm>
            <a:off x="868680" y="3566160"/>
            <a:ext cx="5029200" cy="100584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6B6B85"/>
              </a:buClr>
              <a:buSzPts val="1350"/>
              <a:buFont typeface="Calibri"/>
              <a:buNone/>
            </a:pPr>
            <a:r>
              <a:rPr b="0" i="1" lang="en-US" sz="1350" u="none" cap="none" strike="noStrike">
                <a:solidFill>
                  <a:srgbClr val="6B6B85"/>
                </a:solidFill>
                <a:latin typeface="Calibri"/>
                <a:ea typeface="Calibri"/>
                <a:cs typeface="Calibri"/>
                <a:sym typeface="Calibri"/>
              </a:rPr>
              <a:t>“Tahame, et noortel oleks lõbus.”</a:t>
            </a:r>
            <a:endParaRPr b="0" i="0" sz="1350" u="none" cap="none" strike="noStrike">
              <a:solidFill>
                <a:schemeClr val="dk1"/>
              </a:solidFill>
              <a:latin typeface="Calibri"/>
              <a:ea typeface="Calibri"/>
              <a:cs typeface="Calibri"/>
              <a:sym typeface="Calibri"/>
            </a:endParaRPr>
          </a:p>
        </p:txBody>
      </p:sp>
      <p:sp>
        <p:nvSpPr>
          <p:cNvPr id="278" name="Google Shape;278;p11"/>
          <p:cNvSpPr/>
          <p:nvPr/>
        </p:nvSpPr>
        <p:spPr>
          <a:xfrm>
            <a:off x="6309360" y="3566160"/>
            <a:ext cx="5029200" cy="100584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212B5C"/>
              </a:buClr>
              <a:buSzPts val="1350"/>
              <a:buFont typeface="Calibri"/>
              <a:buNone/>
            </a:pPr>
            <a:r>
              <a:rPr b="1" i="0" lang="en-US" sz="1350" u="none" cap="none" strike="noStrike">
                <a:solidFill>
                  <a:srgbClr val="212B5C"/>
                </a:solidFill>
                <a:latin typeface="Calibri"/>
                <a:ea typeface="Calibri"/>
                <a:cs typeface="Calibri"/>
                <a:sym typeface="Calibri"/>
              </a:rPr>
              <a:t>“Loome turvalise keskkonna suhtlemisoskuste ja kogukonnas osalemise harjutamiseks.”</a:t>
            </a:r>
            <a:endParaRPr b="0" i="0" sz="1350" u="none" cap="none" strike="noStrike">
              <a:solidFill>
                <a:schemeClr val="dk1"/>
              </a:solidFill>
              <a:latin typeface="Calibri"/>
              <a:ea typeface="Calibri"/>
              <a:cs typeface="Calibri"/>
              <a:sym typeface="Calibri"/>
            </a:endParaRPr>
          </a:p>
        </p:txBody>
      </p:sp>
      <p:sp>
        <p:nvSpPr>
          <p:cNvPr id="279" name="Google Shape;279;p11"/>
          <p:cNvSpPr/>
          <p:nvPr/>
        </p:nvSpPr>
        <p:spPr>
          <a:xfrm>
            <a:off x="548640" y="4754880"/>
            <a:ext cx="11064240" cy="1005840"/>
          </a:xfrm>
          <a:prstGeom prst="roundRect">
            <a:avLst>
              <a:gd fmla="val 7273"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80" name="Google Shape;280;p11"/>
          <p:cNvCxnSpPr/>
          <p:nvPr/>
        </p:nvCxnSpPr>
        <p:spPr>
          <a:xfrm>
            <a:off x="6080760" y="4892040"/>
            <a:ext cx="0" cy="731520"/>
          </a:xfrm>
          <a:prstGeom prst="straightConnector1">
            <a:avLst/>
          </a:prstGeom>
          <a:noFill/>
          <a:ln cap="flat" cmpd="sng" w="19050">
            <a:solidFill>
              <a:srgbClr val="D8D8E4"/>
            </a:solidFill>
            <a:prstDash val="solid"/>
            <a:round/>
            <a:headEnd len="sm" w="sm" type="none"/>
            <a:tailEnd len="sm" w="sm" type="none"/>
          </a:ln>
        </p:spPr>
      </p:cxnSp>
      <p:sp>
        <p:nvSpPr>
          <p:cNvPr id="281" name="Google Shape;281;p11"/>
          <p:cNvSpPr/>
          <p:nvPr/>
        </p:nvSpPr>
        <p:spPr>
          <a:xfrm>
            <a:off x="868680" y="4754880"/>
            <a:ext cx="5029200" cy="100584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6B6B85"/>
              </a:buClr>
              <a:buSzPts val="1350"/>
              <a:buFont typeface="Calibri"/>
              <a:buNone/>
            </a:pPr>
            <a:r>
              <a:rPr b="0" i="1" lang="en-US" sz="1350" u="none" cap="none" strike="noStrike">
                <a:solidFill>
                  <a:srgbClr val="6B6B85"/>
                </a:solidFill>
                <a:latin typeface="Calibri"/>
                <a:ea typeface="Calibri"/>
                <a:cs typeface="Calibri"/>
                <a:sym typeface="Calibri"/>
              </a:rPr>
              <a:t>“Projekt on oluline.”</a:t>
            </a:r>
            <a:endParaRPr b="0" i="0" sz="1350" u="none" cap="none" strike="noStrike">
              <a:solidFill>
                <a:schemeClr val="dk1"/>
              </a:solidFill>
              <a:latin typeface="Calibri"/>
              <a:ea typeface="Calibri"/>
              <a:cs typeface="Calibri"/>
              <a:sym typeface="Calibri"/>
            </a:endParaRPr>
          </a:p>
        </p:txBody>
      </p:sp>
      <p:sp>
        <p:nvSpPr>
          <p:cNvPr id="282" name="Google Shape;282;p11"/>
          <p:cNvSpPr/>
          <p:nvPr/>
        </p:nvSpPr>
        <p:spPr>
          <a:xfrm>
            <a:off x="6309360" y="4754880"/>
            <a:ext cx="5029200" cy="100584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212B5C"/>
              </a:buClr>
              <a:buSzPts val="1350"/>
              <a:buFont typeface="Calibri"/>
              <a:buNone/>
            </a:pPr>
            <a:r>
              <a:rPr b="1" i="0" lang="en-US" sz="1350" u="none" cap="none" strike="noStrike">
                <a:solidFill>
                  <a:srgbClr val="212B5C"/>
                </a:solidFill>
                <a:latin typeface="Calibri"/>
                <a:ea typeface="Calibri"/>
                <a:cs typeface="Calibri"/>
                <a:sym typeface="Calibri"/>
              </a:rPr>
              <a:t>“Projekt toetab KOV noorte heaolu ja kaasamise eesmärke.”</a:t>
            </a:r>
            <a:endParaRPr b="0" i="0" sz="1350" u="none" cap="none" strike="noStrike">
              <a:solidFill>
                <a:schemeClr val="dk1"/>
              </a:solidFill>
              <a:latin typeface="Calibri"/>
              <a:ea typeface="Calibri"/>
              <a:cs typeface="Calibri"/>
              <a:sym typeface="Calibri"/>
            </a:endParaRPr>
          </a:p>
        </p:txBody>
      </p:sp>
      <p:sp>
        <p:nvSpPr>
          <p:cNvPr id="283" name="Google Shape;283;p11"/>
          <p:cNvSpPr/>
          <p:nvPr/>
        </p:nvSpPr>
        <p:spPr>
          <a:xfrm>
            <a:off x="11521440" y="6492240"/>
            <a:ext cx="457200" cy="27432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B85"/>
              </a:buClr>
              <a:buSzPts val="1000"/>
              <a:buFont typeface="Calibri"/>
              <a:buNone/>
            </a:pPr>
            <a:r>
              <a:rPr b="0" i="0" lang="en-US" sz="1000" u="none" cap="none" strike="noStrike">
                <a:solidFill>
                  <a:srgbClr val="6B6B85"/>
                </a:solidFill>
                <a:latin typeface="Calibri"/>
                <a:ea typeface="Calibri"/>
                <a:cs typeface="Calibri"/>
                <a:sym typeface="Calibri"/>
              </a:rPr>
              <a:t>11</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8" name="Shape 288"/>
        <p:cNvGrpSpPr/>
        <p:nvPr/>
      </p:nvGrpSpPr>
      <p:grpSpPr>
        <a:xfrm>
          <a:off x="0" y="0"/>
          <a:ext cx="0" cy="0"/>
          <a:chOff x="0" y="0"/>
          <a:chExt cx="0" cy="0"/>
        </a:xfrm>
      </p:grpSpPr>
      <p:sp>
        <p:nvSpPr>
          <p:cNvPr id="289" name="Google Shape;289;p12"/>
          <p:cNvSpPr/>
          <p:nvPr/>
        </p:nvSpPr>
        <p:spPr>
          <a:xfrm>
            <a:off x="548640" y="457200"/>
            <a:ext cx="731520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200"/>
              <a:buFont typeface="Calibri"/>
              <a:buNone/>
            </a:pPr>
            <a:r>
              <a:rPr b="1" i="0" lang="en-US" sz="1200" u="none" cap="none" strike="noStrike">
                <a:solidFill>
                  <a:srgbClr val="F96167"/>
                </a:solidFill>
                <a:latin typeface="Calibri"/>
                <a:ea typeface="Calibri"/>
                <a:cs typeface="Calibri"/>
                <a:sym typeface="Calibri"/>
              </a:rPr>
              <a:t>TAOTLUSE KIRJUTAMINE</a:t>
            </a:r>
            <a:endParaRPr b="0" i="0" sz="1200" u="none" cap="none" strike="noStrike">
              <a:solidFill>
                <a:schemeClr val="dk1"/>
              </a:solidFill>
              <a:latin typeface="Calibri"/>
              <a:ea typeface="Calibri"/>
              <a:cs typeface="Calibri"/>
              <a:sym typeface="Calibri"/>
            </a:endParaRPr>
          </a:p>
        </p:txBody>
      </p:sp>
      <p:sp>
        <p:nvSpPr>
          <p:cNvPr id="290" name="Google Shape;290;p12"/>
          <p:cNvSpPr/>
          <p:nvPr/>
        </p:nvSpPr>
        <p:spPr>
          <a:xfrm>
            <a:off x="548640" y="749808"/>
            <a:ext cx="10515600" cy="8229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3200"/>
              <a:buFont typeface="Cambria"/>
              <a:buNone/>
            </a:pPr>
            <a:r>
              <a:rPr b="1" i="0" lang="en-US" sz="3200" u="none" cap="none" strike="noStrike">
                <a:solidFill>
                  <a:srgbClr val="212B5C"/>
                </a:solidFill>
                <a:latin typeface="Cambria"/>
                <a:ea typeface="Cambria"/>
                <a:cs typeface="Cambria"/>
                <a:sym typeface="Cambria"/>
              </a:rPr>
              <a:t>Miks viidata strateegilistele dokumentidele?</a:t>
            </a:r>
            <a:endParaRPr b="0" i="0" sz="3200" u="none" cap="none" strike="noStrike">
              <a:solidFill>
                <a:schemeClr val="dk1"/>
              </a:solidFill>
              <a:latin typeface="Calibri"/>
              <a:ea typeface="Calibri"/>
              <a:cs typeface="Calibri"/>
              <a:sym typeface="Calibri"/>
            </a:endParaRPr>
          </a:p>
        </p:txBody>
      </p:sp>
      <p:sp>
        <p:nvSpPr>
          <p:cNvPr id="291" name="Google Shape;291;p12"/>
          <p:cNvSpPr/>
          <p:nvPr/>
        </p:nvSpPr>
        <p:spPr>
          <a:xfrm>
            <a:off x="548640" y="1691640"/>
            <a:ext cx="5212080" cy="1371600"/>
          </a:xfrm>
          <a:prstGeom prst="roundRect">
            <a:avLst>
              <a:gd fmla="val 6667"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2"/>
          <p:cNvSpPr/>
          <p:nvPr/>
        </p:nvSpPr>
        <p:spPr>
          <a:xfrm>
            <a:off x="777240" y="1920240"/>
            <a:ext cx="502920" cy="50292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2"/>
          <p:cNvSpPr/>
          <p:nvPr/>
        </p:nvSpPr>
        <p:spPr>
          <a:xfrm>
            <a:off x="777240" y="1920240"/>
            <a:ext cx="50292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430"/>
              <a:buFont typeface="Cambria"/>
              <a:buNone/>
            </a:pPr>
            <a:r>
              <a:rPr b="1" i="0" lang="en-US" sz="1430" u="none" cap="none" strike="noStrike">
                <a:solidFill>
                  <a:srgbClr val="FFFFFF"/>
                </a:solidFill>
                <a:latin typeface="Cambria"/>
                <a:ea typeface="Cambria"/>
                <a:cs typeface="Cambria"/>
                <a:sym typeface="Cambria"/>
              </a:rPr>
              <a:t>1</a:t>
            </a:r>
            <a:endParaRPr b="0" i="0" sz="1430" u="none" cap="none" strike="noStrike">
              <a:solidFill>
                <a:schemeClr val="dk1"/>
              </a:solidFill>
              <a:latin typeface="Calibri"/>
              <a:ea typeface="Calibri"/>
              <a:cs typeface="Calibri"/>
              <a:sym typeface="Calibri"/>
            </a:endParaRPr>
          </a:p>
        </p:txBody>
      </p:sp>
      <p:sp>
        <p:nvSpPr>
          <p:cNvPr id="294" name="Google Shape;294;p12"/>
          <p:cNvSpPr/>
          <p:nvPr/>
        </p:nvSpPr>
        <p:spPr>
          <a:xfrm>
            <a:off x="1463040" y="1856232"/>
            <a:ext cx="4023360" cy="41148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600"/>
              <a:buFont typeface="Cambria"/>
              <a:buNone/>
            </a:pPr>
            <a:r>
              <a:rPr b="1" i="0" lang="en-US" sz="1600" u="none" cap="none" strike="noStrike">
                <a:solidFill>
                  <a:srgbClr val="212B5C"/>
                </a:solidFill>
                <a:latin typeface="Cambria"/>
                <a:ea typeface="Cambria"/>
                <a:cs typeface="Cambria"/>
                <a:sym typeface="Cambria"/>
              </a:rPr>
              <a:t>Usutavus</a:t>
            </a:r>
            <a:endParaRPr b="0" i="0" sz="1600" u="none" cap="none" strike="noStrike">
              <a:solidFill>
                <a:schemeClr val="dk1"/>
              </a:solidFill>
              <a:latin typeface="Calibri"/>
              <a:ea typeface="Calibri"/>
              <a:cs typeface="Calibri"/>
              <a:sym typeface="Calibri"/>
            </a:endParaRPr>
          </a:p>
        </p:txBody>
      </p:sp>
      <p:sp>
        <p:nvSpPr>
          <p:cNvPr id="295" name="Google Shape;295;p12"/>
          <p:cNvSpPr/>
          <p:nvPr/>
        </p:nvSpPr>
        <p:spPr>
          <a:xfrm>
            <a:off x="1463040" y="2258568"/>
            <a:ext cx="4023360" cy="73152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26264A"/>
              </a:buClr>
              <a:buSzPts val="1250"/>
              <a:buFont typeface="Calibri"/>
              <a:buNone/>
            </a:pPr>
            <a:r>
              <a:rPr b="0" i="0" lang="en-US" sz="1250" u="none" cap="none" strike="noStrike">
                <a:solidFill>
                  <a:srgbClr val="26264A"/>
                </a:solidFill>
                <a:latin typeface="Calibri"/>
                <a:ea typeface="Calibri"/>
                <a:cs typeface="Calibri"/>
                <a:sym typeface="Calibri"/>
              </a:rPr>
              <a:t>Näitab, et projekt ei ole juhuslik idee, vaid lähtub laiemast ja juba tunnustatud vajadusest.</a:t>
            </a:r>
            <a:endParaRPr b="0" i="0" sz="1250" u="none" cap="none" strike="noStrike">
              <a:solidFill>
                <a:schemeClr val="dk1"/>
              </a:solidFill>
              <a:latin typeface="Calibri"/>
              <a:ea typeface="Calibri"/>
              <a:cs typeface="Calibri"/>
              <a:sym typeface="Calibri"/>
            </a:endParaRPr>
          </a:p>
        </p:txBody>
      </p:sp>
      <p:sp>
        <p:nvSpPr>
          <p:cNvPr id="296" name="Google Shape;296;p12"/>
          <p:cNvSpPr/>
          <p:nvPr/>
        </p:nvSpPr>
        <p:spPr>
          <a:xfrm>
            <a:off x="6080760" y="1691640"/>
            <a:ext cx="5212080" cy="1371600"/>
          </a:xfrm>
          <a:prstGeom prst="roundRect">
            <a:avLst>
              <a:gd fmla="val 6667"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2"/>
          <p:cNvSpPr/>
          <p:nvPr/>
        </p:nvSpPr>
        <p:spPr>
          <a:xfrm>
            <a:off x="6309360" y="1920240"/>
            <a:ext cx="502920" cy="50292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2"/>
          <p:cNvSpPr/>
          <p:nvPr/>
        </p:nvSpPr>
        <p:spPr>
          <a:xfrm>
            <a:off x="6309360" y="1920240"/>
            <a:ext cx="50292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430"/>
              <a:buFont typeface="Cambria"/>
              <a:buNone/>
            </a:pPr>
            <a:r>
              <a:rPr b="1" i="0" lang="en-US" sz="1430" u="none" cap="none" strike="noStrike">
                <a:solidFill>
                  <a:srgbClr val="FFFFFF"/>
                </a:solidFill>
                <a:latin typeface="Cambria"/>
                <a:ea typeface="Cambria"/>
                <a:cs typeface="Cambria"/>
                <a:sym typeface="Cambria"/>
              </a:rPr>
              <a:t>2</a:t>
            </a:r>
            <a:endParaRPr b="0" i="0" sz="1430" u="none" cap="none" strike="noStrike">
              <a:solidFill>
                <a:schemeClr val="dk1"/>
              </a:solidFill>
              <a:latin typeface="Calibri"/>
              <a:ea typeface="Calibri"/>
              <a:cs typeface="Calibri"/>
              <a:sym typeface="Calibri"/>
            </a:endParaRPr>
          </a:p>
        </p:txBody>
      </p:sp>
      <p:sp>
        <p:nvSpPr>
          <p:cNvPr id="299" name="Google Shape;299;p12"/>
          <p:cNvSpPr/>
          <p:nvPr/>
        </p:nvSpPr>
        <p:spPr>
          <a:xfrm>
            <a:off x="6995160" y="1856232"/>
            <a:ext cx="4023360" cy="41148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600"/>
              <a:buFont typeface="Cambria"/>
              <a:buNone/>
            </a:pPr>
            <a:r>
              <a:rPr b="1" lang="en-US" sz="1600">
                <a:solidFill>
                  <a:srgbClr val="212B5C"/>
                </a:solidFill>
                <a:latin typeface="Cambria"/>
                <a:ea typeface="Cambria"/>
                <a:cs typeface="Cambria"/>
                <a:sym typeface="Cambria"/>
              </a:rPr>
              <a:t>Lihtsam hinnata</a:t>
            </a:r>
            <a:endParaRPr b="0" i="0" sz="1600" u="none" cap="none" strike="noStrike">
              <a:solidFill>
                <a:schemeClr val="dk1"/>
              </a:solidFill>
              <a:latin typeface="Calibri"/>
              <a:ea typeface="Calibri"/>
              <a:cs typeface="Calibri"/>
              <a:sym typeface="Calibri"/>
            </a:endParaRPr>
          </a:p>
        </p:txBody>
      </p:sp>
      <p:sp>
        <p:nvSpPr>
          <p:cNvPr id="300" name="Google Shape;300;p12"/>
          <p:cNvSpPr/>
          <p:nvPr/>
        </p:nvSpPr>
        <p:spPr>
          <a:xfrm>
            <a:off x="6995160" y="2258568"/>
            <a:ext cx="4023360" cy="73152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26264A"/>
              </a:buClr>
              <a:buSzPts val="1250"/>
              <a:buFont typeface="Calibri"/>
              <a:buNone/>
            </a:pPr>
            <a:r>
              <a:rPr b="0" i="0" lang="en-US" sz="1250" u="none" cap="none" strike="noStrike">
                <a:solidFill>
                  <a:srgbClr val="26264A"/>
                </a:solidFill>
                <a:latin typeface="Calibri"/>
                <a:ea typeface="Calibri"/>
                <a:cs typeface="Calibri"/>
                <a:sym typeface="Calibri"/>
              </a:rPr>
              <a:t>Paljudes taotlusvoorudes hinnatakse, kas projekt panustab kehtivatesse strateegiatesse; see on sageli eraldi hindamiskriteerium.</a:t>
            </a:r>
            <a:endParaRPr b="0" i="0" sz="1250" u="none" cap="none" strike="noStrike">
              <a:solidFill>
                <a:schemeClr val="dk1"/>
              </a:solidFill>
              <a:latin typeface="Calibri"/>
              <a:ea typeface="Calibri"/>
              <a:cs typeface="Calibri"/>
              <a:sym typeface="Calibri"/>
            </a:endParaRPr>
          </a:p>
        </p:txBody>
      </p:sp>
      <p:sp>
        <p:nvSpPr>
          <p:cNvPr id="301" name="Google Shape;301;p12"/>
          <p:cNvSpPr/>
          <p:nvPr/>
        </p:nvSpPr>
        <p:spPr>
          <a:xfrm>
            <a:off x="548640" y="3337560"/>
            <a:ext cx="5212080" cy="1371600"/>
          </a:xfrm>
          <a:prstGeom prst="roundRect">
            <a:avLst>
              <a:gd fmla="val 6667"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2"/>
          <p:cNvSpPr/>
          <p:nvPr/>
        </p:nvSpPr>
        <p:spPr>
          <a:xfrm>
            <a:off x="777240" y="3566160"/>
            <a:ext cx="502920" cy="50292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2"/>
          <p:cNvSpPr/>
          <p:nvPr/>
        </p:nvSpPr>
        <p:spPr>
          <a:xfrm>
            <a:off x="777240" y="3566160"/>
            <a:ext cx="50292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430"/>
              <a:buFont typeface="Cambria"/>
              <a:buNone/>
            </a:pPr>
            <a:r>
              <a:rPr b="1" i="0" lang="en-US" sz="1430" u="none" cap="none" strike="noStrike">
                <a:solidFill>
                  <a:srgbClr val="FFFFFF"/>
                </a:solidFill>
                <a:latin typeface="Cambria"/>
                <a:ea typeface="Cambria"/>
                <a:cs typeface="Cambria"/>
                <a:sym typeface="Cambria"/>
              </a:rPr>
              <a:t>3</a:t>
            </a:r>
            <a:endParaRPr b="0" i="0" sz="1430" u="none" cap="none" strike="noStrike">
              <a:solidFill>
                <a:schemeClr val="dk1"/>
              </a:solidFill>
              <a:latin typeface="Calibri"/>
              <a:ea typeface="Calibri"/>
              <a:cs typeface="Calibri"/>
              <a:sym typeface="Calibri"/>
            </a:endParaRPr>
          </a:p>
        </p:txBody>
      </p:sp>
      <p:sp>
        <p:nvSpPr>
          <p:cNvPr id="304" name="Google Shape;304;p12"/>
          <p:cNvSpPr/>
          <p:nvPr/>
        </p:nvSpPr>
        <p:spPr>
          <a:xfrm>
            <a:off x="1463040" y="3502152"/>
            <a:ext cx="4023360" cy="41148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600"/>
              <a:buFont typeface="Cambria"/>
              <a:buNone/>
            </a:pPr>
            <a:r>
              <a:rPr b="1" i="0" lang="en-US" sz="1600" u="none" cap="none" strike="noStrike">
                <a:solidFill>
                  <a:srgbClr val="212B5C"/>
                </a:solidFill>
                <a:latin typeface="Cambria"/>
                <a:ea typeface="Cambria"/>
                <a:cs typeface="Cambria"/>
                <a:sym typeface="Cambria"/>
              </a:rPr>
              <a:t>Põhjendatus</a:t>
            </a:r>
            <a:endParaRPr b="0" i="0" sz="1600" u="none" cap="none" strike="noStrike">
              <a:solidFill>
                <a:schemeClr val="dk1"/>
              </a:solidFill>
              <a:latin typeface="Calibri"/>
              <a:ea typeface="Calibri"/>
              <a:cs typeface="Calibri"/>
              <a:sym typeface="Calibri"/>
            </a:endParaRPr>
          </a:p>
        </p:txBody>
      </p:sp>
      <p:sp>
        <p:nvSpPr>
          <p:cNvPr id="305" name="Google Shape;305;p12"/>
          <p:cNvSpPr/>
          <p:nvPr/>
        </p:nvSpPr>
        <p:spPr>
          <a:xfrm>
            <a:off x="1463040" y="3904488"/>
            <a:ext cx="4023360" cy="73152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26264A"/>
              </a:buClr>
              <a:buSzPts val="1250"/>
              <a:buFont typeface="Calibri"/>
              <a:buNone/>
            </a:pPr>
            <a:r>
              <a:rPr b="0" i="0" lang="en-US" sz="1250" u="none" cap="none" strike="noStrike">
                <a:solidFill>
                  <a:srgbClr val="26264A"/>
                </a:solidFill>
                <a:latin typeface="Calibri"/>
                <a:ea typeface="Calibri"/>
                <a:cs typeface="Calibri"/>
                <a:sym typeface="Calibri"/>
              </a:rPr>
              <a:t>Annab faktipõhise tausta, miks probleem on oluline, mitte ainult isiklik arvamus.</a:t>
            </a:r>
            <a:endParaRPr b="0" i="0" sz="1250" u="none" cap="none" strike="noStrike">
              <a:solidFill>
                <a:schemeClr val="dk1"/>
              </a:solidFill>
              <a:latin typeface="Calibri"/>
              <a:ea typeface="Calibri"/>
              <a:cs typeface="Calibri"/>
              <a:sym typeface="Calibri"/>
            </a:endParaRPr>
          </a:p>
        </p:txBody>
      </p:sp>
      <p:sp>
        <p:nvSpPr>
          <p:cNvPr id="306" name="Google Shape;306;p12"/>
          <p:cNvSpPr/>
          <p:nvPr/>
        </p:nvSpPr>
        <p:spPr>
          <a:xfrm>
            <a:off x="6080760" y="3337560"/>
            <a:ext cx="5212080" cy="1371600"/>
          </a:xfrm>
          <a:prstGeom prst="roundRect">
            <a:avLst>
              <a:gd fmla="val 6667"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2"/>
          <p:cNvSpPr/>
          <p:nvPr/>
        </p:nvSpPr>
        <p:spPr>
          <a:xfrm>
            <a:off x="6309360" y="3566160"/>
            <a:ext cx="502920" cy="50292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2"/>
          <p:cNvSpPr/>
          <p:nvPr/>
        </p:nvSpPr>
        <p:spPr>
          <a:xfrm>
            <a:off x="6309360" y="3566160"/>
            <a:ext cx="50292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430"/>
              <a:buFont typeface="Cambria"/>
              <a:buNone/>
            </a:pPr>
            <a:r>
              <a:rPr b="1" i="0" lang="en-US" sz="1430" u="none" cap="none" strike="noStrike">
                <a:solidFill>
                  <a:srgbClr val="FFFFFF"/>
                </a:solidFill>
                <a:latin typeface="Cambria"/>
                <a:ea typeface="Cambria"/>
                <a:cs typeface="Cambria"/>
                <a:sym typeface="Cambria"/>
              </a:rPr>
              <a:t>4</a:t>
            </a:r>
            <a:endParaRPr b="0" i="0" sz="1430" u="none" cap="none" strike="noStrike">
              <a:solidFill>
                <a:schemeClr val="dk1"/>
              </a:solidFill>
              <a:latin typeface="Calibri"/>
              <a:ea typeface="Calibri"/>
              <a:cs typeface="Calibri"/>
              <a:sym typeface="Calibri"/>
            </a:endParaRPr>
          </a:p>
        </p:txBody>
      </p:sp>
      <p:sp>
        <p:nvSpPr>
          <p:cNvPr id="309" name="Google Shape;309;p12"/>
          <p:cNvSpPr/>
          <p:nvPr/>
        </p:nvSpPr>
        <p:spPr>
          <a:xfrm>
            <a:off x="6995160" y="3502152"/>
            <a:ext cx="4023360" cy="41148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600"/>
              <a:buFont typeface="Cambria"/>
              <a:buNone/>
            </a:pPr>
            <a:r>
              <a:rPr b="1" i="0" lang="en-US" sz="1600" u="none" cap="none" strike="noStrike">
                <a:solidFill>
                  <a:srgbClr val="212B5C"/>
                </a:solidFill>
                <a:latin typeface="Cambria"/>
                <a:ea typeface="Cambria"/>
                <a:cs typeface="Cambria"/>
                <a:sym typeface="Cambria"/>
              </a:rPr>
              <a:t>Suurem pilt</a:t>
            </a:r>
            <a:endParaRPr b="0" i="0" sz="1600" u="none" cap="none" strike="noStrike">
              <a:solidFill>
                <a:schemeClr val="dk1"/>
              </a:solidFill>
              <a:latin typeface="Calibri"/>
              <a:ea typeface="Calibri"/>
              <a:cs typeface="Calibri"/>
              <a:sym typeface="Calibri"/>
            </a:endParaRPr>
          </a:p>
        </p:txBody>
      </p:sp>
      <p:sp>
        <p:nvSpPr>
          <p:cNvPr id="310" name="Google Shape;310;p12"/>
          <p:cNvSpPr/>
          <p:nvPr/>
        </p:nvSpPr>
        <p:spPr>
          <a:xfrm>
            <a:off x="6995160" y="3904488"/>
            <a:ext cx="4023360" cy="73152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26264A"/>
              </a:buClr>
              <a:buSzPts val="1250"/>
              <a:buFont typeface="Calibri"/>
              <a:buNone/>
            </a:pPr>
            <a:r>
              <a:rPr b="0" i="0" lang="en-US" sz="1250" u="none" cap="none" strike="noStrike">
                <a:solidFill>
                  <a:srgbClr val="26264A"/>
                </a:solidFill>
                <a:latin typeface="Calibri"/>
                <a:ea typeface="Calibri"/>
                <a:cs typeface="Calibri"/>
                <a:sym typeface="Calibri"/>
              </a:rPr>
              <a:t>Aitab noortel mõista: nende projekt on osa laiemast liikumisest, mitte isoleeritud tegevus.</a:t>
            </a:r>
            <a:endParaRPr b="0" i="0" sz="1250" u="none" cap="none" strike="noStrike">
              <a:solidFill>
                <a:schemeClr val="dk1"/>
              </a:solidFill>
              <a:latin typeface="Calibri"/>
              <a:ea typeface="Calibri"/>
              <a:cs typeface="Calibri"/>
              <a:sym typeface="Calibri"/>
            </a:endParaRPr>
          </a:p>
        </p:txBody>
      </p:sp>
      <p:sp>
        <p:nvSpPr>
          <p:cNvPr id="311" name="Google Shape;311;p12"/>
          <p:cNvSpPr/>
          <p:nvPr/>
        </p:nvSpPr>
        <p:spPr>
          <a:xfrm>
            <a:off x="548640" y="5257800"/>
            <a:ext cx="11064240" cy="960120"/>
          </a:xfrm>
          <a:prstGeom prst="roundRect">
            <a:avLst>
              <a:gd fmla="val 9524" name="adj"/>
            </a:avLst>
          </a:prstGeom>
          <a:solidFill>
            <a:srgbClr val="212B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2"/>
          <p:cNvSpPr/>
          <p:nvPr/>
        </p:nvSpPr>
        <p:spPr>
          <a:xfrm>
            <a:off x="868680" y="5257800"/>
            <a:ext cx="10424160" cy="96012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F9E795"/>
              </a:buClr>
              <a:buSzPts val="1400"/>
              <a:buFont typeface="Calibri"/>
              <a:buNone/>
            </a:pPr>
            <a:r>
              <a:rPr b="1" i="0" lang="en-US" sz="1400" u="none" cap="none" strike="noStrike">
                <a:solidFill>
                  <a:srgbClr val="F9E795"/>
                </a:solidFill>
                <a:latin typeface="Calibri"/>
                <a:ea typeface="Calibri"/>
                <a:cs typeface="Calibri"/>
                <a:sym typeface="Calibri"/>
              </a:rPr>
              <a:t>Valem taotlusesse:  </a:t>
            </a:r>
            <a:r>
              <a:rPr b="0" i="1" lang="en-US" sz="1400" u="none" cap="none" strike="noStrike">
                <a:solidFill>
                  <a:srgbClr val="FFFFFF"/>
                </a:solidFill>
                <a:latin typeface="Calibri"/>
                <a:ea typeface="Calibri"/>
                <a:cs typeface="Calibri"/>
                <a:sym typeface="Calibri"/>
              </a:rPr>
              <a:t>“[Probleem] on tunnistatud ka [dokumendi nimi]-s... Meie projekt panustab otseselt, tehes...”</a:t>
            </a:r>
            <a:endParaRPr b="0" i="0" sz="1400" u="none" cap="none" strike="noStrike">
              <a:solidFill>
                <a:schemeClr val="dk1"/>
              </a:solidFill>
              <a:latin typeface="Calibri"/>
              <a:ea typeface="Calibri"/>
              <a:cs typeface="Calibri"/>
              <a:sym typeface="Calibri"/>
            </a:endParaRPr>
          </a:p>
        </p:txBody>
      </p:sp>
      <p:sp>
        <p:nvSpPr>
          <p:cNvPr id="313" name="Google Shape;313;p12"/>
          <p:cNvSpPr/>
          <p:nvPr/>
        </p:nvSpPr>
        <p:spPr>
          <a:xfrm>
            <a:off x="11521440" y="6492240"/>
            <a:ext cx="457200" cy="27432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B85"/>
              </a:buClr>
              <a:buSzPts val="1000"/>
              <a:buFont typeface="Calibri"/>
              <a:buNone/>
            </a:pPr>
            <a:r>
              <a:rPr b="0" i="0" lang="en-US" sz="1000" u="none" cap="none" strike="noStrike">
                <a:solidFill>
                  <a:srgbClr val="6B6B85"/>
                </a:solidFill>
                <a:latin typeface="Calibri"/>
                <a:ea typeface="Calibri"/>
                <a:cs typeface="Calibri"/>
                <a:sym typeface="Calibri"/>
              </a:rPr>
              <a:t>12</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8" name="Shape 318"/>
        <p:cNvGrpSpPr/>
        <p:nvPr/>
      </p:nvGrpSpPr>
      <p:grpSpPr>
        <a:xfrm>
          <a:off x="0" y="0"/>
          <a:ext cx="0" cy="0"/>
          <a:chOff x="0" y="0"/>
          <a:chExt cx="0" cy="0"/>
        </a:xfrm>
      </p:grpSpPr>
      <p:sp>
        <p:nvSpPr>
          <p:cNvPr id="319" name="Google Shape;319;p13"/>
          <p:cNvSpPr/>
          <p:nvPr/>
        </p:nvSpPr>
        <p:spPr>
          <a:xfrm>
            <a:off x="548640" y="457200"/>
            <a:ext cx="731520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200"/>
              <a:buFont typeface="Calibri"/>
              <a:buNone/>
            </a:pPr>
            <a:r>
              <a:rPr b="1" i="0" lang="en-US" sz="1200" u="none" cap="none" strike="noStrike">
                <a:solidFill>
                  <a:srgbClr val="F96167"/>
                </a:solidFill>
                <a:latin typeface="Calibri"/>
                <a:ea typeface="Calibri"/>
                <a:cs typeface="Calibri"/>
                <a:sym typeface="Calibri"/>
              </a:rPr>
              <a:t>DOKUMENDID, MILLELE VIIDATA (1/3)</a:t>
            </a:r>
            <a:endParaRPr b="0" i="0" sz="1200" u="none" cap="none" strike="noStrike">
              <a:solidFill>
                <a:schemeClr val="dk1"/>
              </a:solidFill>
              <a:latin typeface="Calibri"/>
              <a:ea typeface="Calibri"/>
              <a:cs typeface="Calibri"/>
              <a:sym typeface="Calibri"/>
            </a:endParaRPr>
          </a:p>
        </p:txBody>
      </p:sp>
      <p:sp>
        <p:nvSpPr>
          <p:cNvPr id="320" name="Google Shape;320;p13"/>
          <p:cNvSpPr/>
          <p:nvPr/>
        </p:nvSpPr>
        <p:spPr>
          <a:xfrm>
            <a:off x="548640" y="749808"/>
            <a:ext cx="10515600" cy="8229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3200"/>
              <a:buFont typeface="Cambria"/>
              <a:buNone/>
            </a:pPr>
            <a:r>
              <a:rPr b="1" i="0" lang="en-US" sz="3200" u="none" cap="none" strike="noStrike">
                <a:solidFill>
                  <a:srgbClr val="212B5C"/>
                </a:solidFill>
                <a:latin typeface="Cambria"/>
                <a:ea typeface="Cambria"/>
                <a:cs typeface="Cambria"/>
                <a:sym typeface="Cambria"/>
              </a:rPr>
              <a:t>Riiklikud strateegiad</a:t>
            </a:r>
            <a:endParaRPr b="0" i="0" sz="3200" u="none" cap="none" strike="noStrike">
              <a:solidFill>
                <a:schemeClr val="dk1"/>
              </a:solidFill>
              <a:latin typeface="Calibri"/>
              <a:ea typeface="Calibri"/>
              <a:cs typeface="Calibri"/>
              <a:sym typeface="Calibri"/>
            </a:endParaRPr>
          </a:p>
        </p:txBody>
      </p:sp>
      <p:sp>
        <p:nvSpPr>
          <p:cNvPr id="321" name="Google Shape;321;p13"/>
          <p:cNvSpPr/>
          <p:nvPr/>
        </p:nvSpPr>
        <p:spPr>
          <a:xfrm>
            <a:off x="548640" y="1691640"/>
            <a:ext cx="11064240" cy="1965960"/>
          </a:xfrm>
          <a:prstGeom prst="roundRect">
            <a:avLst>
              <a:gd fmla="val 4651"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3"/>
          <p:cNvSpPr/>
          <p:nvPr/>
        </p:nvSpPr>
        <p:spPr>
          <a:xfrm>
            <a:off x="868680" y="1901952"/>
            <a:ext cx="502920" cy="502920"/>
          </a:xfrm>
          <a:prstGeom prst="ellipse">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3"/>
          <p:cNvSpPr/>
          <p:nvPr/>
        </p:nvSpPr>
        <p:spPr>
          <a:xfrm>
            <a:off x="868680" y="1901952"/>
            <a:ext cx="50292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430"/>
              <a:buFont typeface="Cambria"/>
              <a:buNone/>
            </a:pPr>
            <a:r>
              <a:rPr b="1" i="0" lang="en-US" sz="1430" u="none" cap="none" strike="noStrike">
                <a:solidFill>
                  <a:srgbClr val="FFFFFF"/>
                </a:solidFill>
                <a:latin typeface="Cambria"/>
                <a:ea typeface="Cambria"/>
                <a:cs typeface="Cambria"/>
                <a:sym typeface="Cambria"/>
              </a:rPr>
              <a:t>1</a:t>
            </a:r>
            <a:endParaRPr b="0" i="0" sz="1430" u="none" cap="none" strike="noStrike">
              <a:solidFill>
                <a:schemeClr val="dk1"/>
              </a:solidFill>
              <a:latin typeface="Calibri"/>
              <a:ea typeface="Calibri"/>
              <a:cs typeface="Calibri"/>
              <a:sym typeface="Calibri"/>
            </a:endParaRPr>
          </a:p>
        </p:txBody>
      </p:sp>
      <p:sp>
        <p:nvSpPr>
          <p:cNvPr id="324" name="Google Shape;324;p13"/>
          <p:cNvSpPr/>
          <p:nvPr/>
        </p:nvSpPr>
        <p:spPr>
          <a:xfrm>
            <a:off x="1554480" y="1856232"/>
            <a:ext cx="978408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650"/>
              <a:buFont typeface="Cambria"/>
              <a:buNone/>
            </a:pPr>
            <a:r>
              <a:rPr b="1" i="0" lang="en-US" sz="1650" u="none" cap="none" strike="noStrike">
                <a:solidFill>
                  <a:srgbClr val="212B5C"/>
                </a:solidFill>
                <a:latin typeface="Cambria"/>
                <a:ea typeface="Cambria"/>
                <a:cs typeface="Cambria"/>
                <a:sym typeface="Cambria"/>
              </a:rPr>
              <a:t>Noortevaldkonna arengukava 2021–2035</a:t>
            </a:r>
            <a:endParaRPr b="0" i="0" sz="1650" u="none" cap="none" strike="noStrike">
              <a:solidFill>
                <a:schemeClr val="dk1"/>
              </a:solidFill>
              <a:latin typeface="Calibri"/>
              <a:ea typeface="Calibri"/>
              <a:cs typeface="Calibri"/>
              <a:sym typeface="Calibri"/>
            </a:endParaRPr>
          </a:p>
        </p:txBody>
      </p:sp>
      <p:sp>
        <p:nvSpPr>
          <p:cNvPr id="325" name="Google Shape;325;p13"/>
          <p:cNvSpPr/>
          <p:nvPr/>
        </p:nvSpPr>
        <p:spPr>
          <a:xfrm>
            <a:off x="1554480" y="2212848"/>
            <a:ext cx="978408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6B6B85"/>
              </a:buClr>
              <a:buSzPts val="1200"/>
              <a:buFont typeface="Calibri"/>
              <a:buNone/>
            </a:pPr>
            <a:r>
              <a:rPr b="0" i="1" lang="en-US" sz="1200" u="none" cap="none" strike="noStrike">
                <a:solidFill>
                  <a:srgbClr val="6B6B85"/>
                </a:solidFill>
                <a:latin typeface="Calibri"/>
                <a:ea typeface="Calibri"/>
                <a:cs typeface="Calibri"/>
                <a:sym typeface="Calibri"/>
              </a:rPr>
              <a:t>HTM</a:t>
            </a:r>
            <a:endParaRPr b="0" i="0" sz="1200" u="none" cap="none" strike="noStrike">
              <a:solidFill>
                <a:schemeClr val="dk1"/>
              </a:solidFill>
              <a:latin typeface="Calibri"/>
              <a:ea typeface="Calibri"/>
              <a:cs typeface="Calibri"/>
              <a:sym typeface="Calibri"/>
            </a:endParaRPr>
          </a:p>
        </p:txBody>
      </p:sp>
      <p:sp>
        <p:nvSpPr>
          <p:cNvPr id="326" name="Google Shape;326;p13"/>
          <p:cNvSpPr/>
          <p:nvPr/>
        </p:nvSpPr>
        <p:spPr>
          <a:xfrm>
            <a:off x="914400" y="2542032"/>
            <a:ext cx="10424160" cy="1051560"/>
          </a:xfrm>
          <a:prstGeom prst="rect">
            <a:avLst/>
          </a:prstGeom>
          <a:noFill/>
          <a:ln>
            <a:noFill/>
          </a:ln>
        </p:spPr>
        <p:txBody>
          <a:bodyPr anchorCtr="0" anchor="ctr" bIns="45700" lIns="91425" spcFirstLastPara="1" rIns="91425" wrap="square" tIns="45700">
            <a:noAutofit/>
          </a:bodyPr>
          <a:lstStyle/>
          <a:p>
            <a:pPr indent="0" lvl="0" marL="0" marR="0" rtl="0" algn="l">
              <a:lnSpc>
                <a:spcPct val="118000"/>
              </a:lnSpc>
              <a:spcBef>
                <a:spcPts val="0"/>
              </a:spcBef>
              <a:spcAft>
                <a:spcPts val="0"/>
              </a:spcAft>
              <a:buClr>
                <a:srgbClr val="212B5C"/>
              </a:buClr>
              <a:buSzPts val="1200"/>
              <a:buFont typeface="Calibri"/>
              <a:buNone/>
            </a:pPr>
            <a:r>
              <a:rPr b="1" i="0" lang="en-US" sz="1200" u="none" cap="none" strike="noStrike">
                <a:solidFill>
                  <a:srgbClr val="212B5C"/>
                </a:solidFill>
                <a:latin typeface="Calibri"/>
                <a:ea typeface="Calibri"/>
                <a:cs typeface="Calibri"/>
                <a:sym typeface="Calibri"/>
              </a:rPr>
              <a:t>Eesmärk on </a:t>
            </a:r>
            <a:r>
              <a:rPr b="0" i="0" lang="en-US" sz="1200" u="none" cap="none" strike="noStrike">
                <a:solidFill>
                  <a:srgbClr val="26264A"/>
                </a:solidFill>
                <a:latin typeface="Calibri"/>
                <a:ea typeface="Calibri"/>
                <a:cs typeface="Calibri"/>
                <a:sym typeface="Calibri"/>
              </a:rPr>
              <a:t>tagada kõigile noortele, sh vähemate võimalustega noortele, võrdne võimalus osaleda otsustusprotsessides.</a:t>
            </a:r>
            <a:endParaRPr b="0" i="0" sz="1200" u="none" cap="none" strike="noStrike">
              <a:solidFill>
                <a:schemeClr val="dk1"/>
              </a:solidFill>
              <a:latin typeface="Calibri"/>
              <a:ea typeface="Calibri"/>
              <a:cs typeface="Calibri"/>
              <a:sym typeface="Calibri"/>
            </a:endParaRPr>
          </a:p>
          <a:p>
            <a:pPr indent="0" lvl="0" marL="0" marR="0" rtl="0" algn="l">
              <a:lnSpc>
                <a:spcPct val="118000"/>
              </a:lnSpc>
              <a:spcBef>
                <a:spcPts val="0"/>
              </a:spcBef>
              <a:spcAft>
                <a:spcPts val="0"/>
              </a:spcAft>
              <a:buClr>
                <a:srgbClr val="212B5C"/>
              </a:buClr>
              <a:buSzPts val="1200"/>
              <a:buFont typeface="Calibri"/>
              <a:buNone/>
            </a:pPr>
            <a:r>
              <a:rPr b="1" i="0" lang="en-US" sz="1200" u="none" cap="none" strike="noStrike">
                <a:solidFill>
                  <a:srgbClr val="212B5C"/>
                </a:solidFill>
                <a:latin typeface="Calibri"/>
                <a:ea typeface="Calibri"/>
                <a:cs typeface="Calibri"/>
                <a:sym typeface="Calibri"/>
              </a:rPr>
              <a:t>Näide: </a:t>
            </a:r>
            <a:endParaRPr b="0" i="0" sz="1200" u="none" cap="none" strike="noStrike">
              <a:solidFill>
                <a:schemeClr val="dk1"/>
              </a:solidFill>
              <a:latin typeface="Calibri"/>
              <a:ea typeface="Calibri"/>
              <a:cs typeface="Calibri"/>
              <a:sym typeface="Calibri"/>
            </a:endParaRPr>
          </a:p>
          <a:p>
            <a:pPr indent="0" lvl="0" marL="0" marR="0" rtl="0" algn="l">
              <a:lnSpc>
                <a:spcPct val="118000"/>
              </a:lnSpc>
              <a:spcBef>
                <a:spcPts val="0"/>
              </a:spcBef>
              <a:spcAft>
                <a:spcPts val="0"/>
              </a:spcAft>
              <a:buClr>
                <a:srgbClr val="26264A"/>
              </a:buClr>
              <a:buSzPts val="1200"/>
              <a:buFont typeface="Calibri"/>
              <a:buNone/>
            </a:pPr>
            <a:r>
              <a:rPr b="0" i="1" lang="en-US" sz="1200" u="none" cap="none" strike="noStrike">
                <a:solidFill>
                  <a:srgbClr val="26264A"/>
                </a:solidFill>
                <a:latin typeface="Calibri"/>
                <a:ea typeface="Calibri"/>
                <a:cs typeface="Calibri"/>
                <a:sym typeface="Calibri"/>
              </a:rPr>
              <a:t>meie ligipääsetav noorteüritus toob erivajadustega noored ja KOV otsustajad esimest korda ühe laua taha. See annab otsustajatele vahetut sisendit, mida nad muidu ei pruugiks saada, ja aitab noortel osaleda päriselt, mitte formaalselt.</a:t>
            </a:r>
            <a:endParaRPr b="0" i="0" sz="1200" u="none" cap="none" strike="noStrike">
              <a:solidFill>
                <a:schemeClr val="dk1"/>
              </a:solidFill>
              <a:latin typeface="Calibri"/>
              <a:ea typeface="Calibri"/>
              <a:cs typeface="Calibri"/>
              <a:sym typeface="Calibri"/>
            </a:endParaRPr>
          </a:p>
        </p:txBody>
      </p:sp>
      <p:sp>
        <p:nvSpPr>
          <p:cNvPr id="327" name="Google Shape;327;p13"/>
          <p:cNvSpPr/>
          <p:nvPr/>
        </p:nvSpPr>
        <p:spPr>
          <a:xfrm>
            <a:off x="548640" y="3794760"/>
            <a:ext cx="11064240" cy="1965960"/>
          </a:xfrm>
          <a:prstGeom prst="roundRect">
            <a:avLst>
              <a:gd fmla="val 4651"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3"/>
          <p:cNvSpPr/>
          <p:nvPr/>
        </p:nvSpPr>
        <p:spPr>
          <a:xfrm>
            <a:off x="868680" y="4005072"/>
            <a:ext cx="502920" cy="50292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3"/>
          <p:cNvSpPr/>
          <p:nvPr/>
        </p:nvSpPr>
        <p:spPr>
          <a:xfrm>
            <a:off x="868680" y="4005072"/>
            <a:ext cx="50292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430"/>
              <a:buFont typeface="Cambria"/>
              <a:buNone/>
            </a:pPr>
            <a:r>
              <a:rPr b="1" i="0" lang="en-US" sz="1430" u="none" cap="none" strike="noStrike">
                <a:solidFill>
                  <a:srgbClr val="FFFFFF"/>
                </a:solidFill>
                <a:latin typeface="Cambria"/>
                <a:ea typeface="Cambria"/>
                <a:cs typeface="Cambria"/>
                <a:sym typeface="Cambria"/>
              </a:rPr>
              <a:t>2</a:t>
            </a:r>
            <a:endParaRPr b="0" i="0" sz="1430" u="none" cap="none" strike="noStrike">
              <a:solidFill>
                <a:schemeClr val="dk1"/>
              </a:solidFill>
              <a:latin typeface="Calibri"/>
              <a:ea typeface="Calibri"/>
              <a:cs typeface="Calibri"/>
              <a:sym typeface="Calibri"/>
            </a:endParaRPr>
          </a:p>
        </p:txBody>
      </p:sp>
      <p:sp>
        <p:nvSpPr>
          <p:cNvPr id="330" name="Google Shape;330;p13"/>
          <p:cNvSpPr/>
          <p:nvPr/>
        </p:nvSpPr>
        <p:spPr>
          <a:xfrm>
            <a:off x="1554480" y="3959352"/>
            <a:ext cx="978408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650"/>
              <a:buFont typeface="Cambria"/>
              <a:buNone/>
            </a:pPr>
            <a:r>
              <a:rPr b="1" i="0" lang="en-US" sz="1650" u="none" cap="none" strike="noStrike">
                <a:solidFill>
                  <a:srgbClr val="212B5C"/>
                </a:solidFill>
                <a:latin typeface="Cambria"/>
                <a:ea typeface="Cambria"/>
                <a:cs typeface="Cambria"/>
                <a:sym typeface="Cambria"/>
              </a:rPr>
              <a:t>Heaolu arengukava 2023–2030</a:t>
            </a:r>
            <a:endParaRPr b="0" i="0" sz="1650" u="none" cap="none" strike="noStrike">
              <a:solidFill>
                <a:schemeClr val="dk1"/>
              </a:solidFill>
              <a:latin typeface="Calibri"/>
              <a:ea typeface="Calibri"/>
              <a:cs typeface="Calibri"/>
              <a:sym typeface="Calibri"/>
            </a:endParaRPr>
          </a:p>
        </p:txBody>
      </p:sp>
      <p:sp>
        <p:nvSpPr>
          <p:cNvPr id="331" name="Google Shape;331;p13"/>
          <p:cNvSpPr/>
          <p:nvPr/>
        </p:nvSpPr>
        <p:spPr>
          <a:xfrm>
            <a:off x="1554480" y="4315968"/>
            <a:ext cx="978408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6B6B85"/>
              </a:buClr>
              <a:buSzPts val="1200"/>
              <a:buFont typeface="Calibri"/>
              <a:buNone/>
            </a:pPr>
            <a:r>
              <a:rPr b="0" i="1" lang="en-US" sz="1200" u="none" cap="none" strike="noStrike">
                <a:solidFill>
                  <a:srgbClr val="6B6B85"/>
                </a:solidFill>
                <a:latin typeface="Calibri"/>
                <a:ea typeface="Calibri"/>
                <a:cs typeface="Calibri"/>
                <a:sym typeface="Calibri"/>
              </a:rPr>
              <a:t>Sotsiaalministeerium</a:t>
            </a:r>
            <a:endParaRPr b="0" i="0" sz="1200" u="none" cap="none" strike="noStrike">
              <a:solidFill>
                <a:schemeClr val="dk1"/>
              </a:solidFill>
              <a:latin typeface="Calibri"/>
              <a:ea typeface="Calibri"/>
              <a:cs typeface="Calibri"/>
              <a:sym typeface="Calibri"/>
            </a:endParaRPr>
          </a:p>
        </p:txBody>
      </p:sp>
      <p:sp>
        <p:nvSpPr>
          <p:cNvPr id="332" name="Google Shape;332;p13"/>
          <p:cNvSpPr/>
          <p:nvPr/>
        </p:nvSpPr>
        <p:spPr>
          <a:xfrm>
            <a:off x="914400" y="4645152"/>
            <a:ext cx="10424160" cy="1051560"/>
          </a:xfrm>
          <a:prstGeom prst="rect">
            <a:avLst/>
          </a:prstGeom>
          <a:noFill/>
          <a:ln>
            <a:noFill/>
          </a:ln>
        </p:spPr>
        <p:txBody>
          <a:bodyPr anchorCtr="0" anchor="ctr" bIns="45700" lIns="91425" spcFirstLastPara="1" rIns="91425" wrap="square" tIns="45700">
            <a:noAutofit/>
          </a:bodyPr>
          <a:lstStyle/>
          <a:p>
            <a:pPr indent="0" lvl="0" marL="0" marR="0" rtl="0" algn="l">
              <a:lnSpc>
                <a:spcPct val="118000"/>
              </a:lnSpc>
              <a:spcBef>
                <a:spcPts val="0"/>
              </a:spcBef>
              <a:spcAft>
                <a:spcPts val="0"/>
              </a:spcAft>
              <a:buClr>
                <a:srgbClr val="212B5C"/>
              </a:buClr>
              <a:buSzPts val="1200"/>
              <a:buFont typeface="Calibri"/>
              <a:buNone/>
            </a:pPr>
            <a:r>
              <a:rPr b="1" i="0" lang="en-US" sz="1200" u="none" cap="none" strike="noStrike">
                <a:solidFill>
                  <a:srgbClr val="212B5C"/>
                </a:solidFill>
                <a:latin typeface="Calibri"/>
                <a:ea typeface="Calibri"/>
                <a:cs typeface="Calibri"/>
                <a:sym typeface="Calibri"/>
              </a:rPr>
              <a:t>Eesmärk on </a:t>
            </a:r>
            <a:r>
              <a:rPr b="0" i="0" lang="en-US" sz="1200" u="none" cap="none" strike="noStrike">
                <a:solidFill>
                  <a:srgbClr val="26264A"/>
                </a:solidFill>
                <a:latin typeface="Calibri"/>
                <a:ea typeface="Calibri"/>
                <a:cs typeface="Calibri"/>
                <a:sym typeface="Calibri"/>
              </a:rPr>
              <a:t>suurendada puuetega inimeste sotsiaalset kaasatust ja ligipääsu avalikele tegevustele.</a:t>
            </a:r>
            <a:endParaRPr b="0" i="0" sz="1200" u="none" cap="none" strike="noStrike">
              <a:solidFill>
                <a:schemeClr val="dk1"/>
              </a:solidFill>
              <a:latin typeface="Calibri"/>
              <a:ea typeface="Calibri"/>
              <a:cs typeface="Calibri"/>
              <a:sym typeface="Calibri"/>
            </a:endParaRPr>
          </a:p>
          <a:p>
            <a:pPr indent="0" lvl="0" marL="0" marR="0" rtl="0" algn="l">
              <a:lnSpc>
                <a:spcPct val="118000"/>
              </a:lnSpc>
              <a:spcBef>
                <a:spcPts val="0"/>
              </a:spcBef>
              <a:spcAft>
                <a:spcPts val="0"/>
              </a:spcAft>
              <a:buClr>
                <a:srgbClr val="212B5C"/>
              </a:buClr>
              <a:buSzPts val="1200"/>
              <a:buFont typeface="Calibri"/>
              <a:buNone/>
            </a:pPr>
            <a:r>
              <a:rPr b="1" i="0" lang="en-US" sz="1200" u="none" cap="none" strike="noStrike">
                <a:solidFill>
                  <a:srgbClr val="212B5C"/>
                </a:solidFill>
                <a:latin typeface="Calibri"/>
                <a:ea typeface="Calibri"/>
                <a:cs typeface="Calibri"/>
                <a:sym typeface="Calibri"/>
              </a:rPr>
              <a:t>Näide: </a:t>
            </a:r>
            <a:endParaRPr b="0" i="0" sz="1200" u="none" cap="none" strike="noStrike">
              <a:solidFill>
                <a:schemeClr val="dk1"/>
              </a:solidFill>
              <a:latin typeface="Calibri"/>
              <a:ea typeface="Calibri"/>
              <a:cs typeface="Calibri"/>
              <a:sym typeface="Calibri"/>
            </a:endParaRPr>
          </a:p>
          <a:p>
            <a:pPr indent="0" lvl="0" marL="0" marR="0" rtl="0" algn="l">
              <a:lnSpc>
                <a:spcPct val="118000"/>
              </a:lnSpc>
              <a:spcBef>
                <a:spcPts val="0"/>
              </a:spcBef>
              <a:spcAft>
                <a:spcPts val="0"/>
              </a:spcAft>
              <a:buClr>
                <a:srgbClr val="26264A"/>
              </a:buClr>
              <a:buSzPts val="1200"/>
              <a:buFont typeface="Calibri"/>
              <a:buNone/>
            </a:pPr>
            <a:r>
              <a:rPr b="0" i="1" lang="en-US" sz="1200" u="none" cap="none" strike="noStrike">
                <a:solidFill>
                  <a:srgbClr val="26264A"/>
                </a:solidFill>
                <a:latin typeface="Calibri"/>
                <a:ea typeface="Calibri"/>
                <a:cs typeface="Calibri"/>
                <a:sym typeface="Calibri"/>
              </a:rPr>
              <a:t>meie üritus näitab konkreetselt, milliseid kohandusi (ligipääsetav ruum, viipetõlk, tugiisikud) on vaja, et kaasatus päriselt toimiks. See annab KOV-ile praktilise mudeli järgmiste ürituste jaoks.</a:t>
            </a:r>
            <a:endParaRPr b="0" i="0" sz="1200" u="none" cap="none" strike="noStrike">
              <a:solidFill>
                <a:schemeClr val="dk1"/>
              </a:solidFill>
              <a:latin typeface="Calibri"/>
              <a:ea typeface="Calibri"/>
              <a:cs typeface="Calibri"/>
              <a:sym typeface="Calibri"/>
            </a:endParaRPr>
          </a:p>
        </p:txBody>
      </p:sp>
      <p:sp>
        <p:nvSpPr>
          <p:cNvPr id="333" name="Google Shape;333;p13"/>
          <p:cNvSpPr/>
          <p:nvPr/>
        </p:nvSpPr>
        <p:spPr>
          <a:xfrm>
            <a:off x="11521440" y="6492240"/>
            <a:ext cx="457200" cy="27432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B85"/>
              </a:buClr>
              <a:buSzPts val="1000"/>
              <a:buFont typeface="Calibri"/>
              <a:buNone/>
            </a:pPr>
            <a:r>
              <a:rPr b="0" i="0" lang="en-US" sz="1000" u="none" cap="none" strike="noStrike">
                <a:solidFill>
                  <a:srgbClr val="6B6B85"/>
                </a:solidFill>
                <a:latin typeface="Calibri"/>
                <a:ea typeface="Calibri"/>
                <a:cs typeface="Calibri"/>
                <a:sym typeface="Calibri"/>
              </a:rPr>
              <a:t>13</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8" name="Shape 338"/>
        <p:cNvGrpSpPr/>
        <p:nvPr/>
      </p:nvGrpSpPr>
      <p:grpSpPr>
        <a:xfrm>
          <a:off x="0" y="0"/>
          <a:ext cx="0" cy="0"/>
          <a:chOff x="0" y="0"/>
          <a:chExt cx="0" cy="0"/>
        </a:xfrm>
      </p:grpSpPr>
      <p:sp>
        <p:nvSpPr>
          <p:cNvPr id="339" name="Google Shape;339;p14"/>
          <p:cNvSpPr/>
          <p:nvPr/>
        </p:nvSpPr>
        <p:spPr>
          <a:xfrm>
            <a:off x="548640" y="457200"/>
            <a:ext cx="731520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200"/>
              <a:buFont typeface="Calibri"/>
              <a:buNone/>
            </a:pPr>
            <a:r>
              <a:rPr b="1" i="0" lang="en-US" sz="1200" u="none" cap="none" strike="noStrike">
                <a:solidFill>
                  <a:srgbClr val="F96167"/>
                </a:solidFill>
                <a:latin typeface="Calibri"/>
                <a:ea typeface="Calibri"/>
                <a:cs typeface="Calibri"/>
                <a:sym typeface="Calibri"/>
              </a:rPr>
              <a:t>DOKUMENDID, MILLELE VIIDATA (2/3)</a:t>
            </a:r>
            <a:endParaRPr b="0" i="0" sz="1200" u="none" cap="none" strike="noStrike">
              <a:solidFill>
                <a:schemeClr val="dk1"/>
              </a:solidFill>
              <a:latin typeface="Calibri"/>
              <a:ea typeface="Calibri"/>
              <a:cs typeface="Calibri"/>
              <a:sym typeface="Calibri"/>
            </a:endParaRPr>
          </a:p>
        </p:txBody>
      </p:sp>
      <p:sp>
        <p:nvSpPr>
          <p:cNvPr id="340" name="Google Shape;340;p14"/>
          <p:cNvSpPr/>
          <p:nvPr/>
        </p:nvSpPr>
        <p:spPr>
          <a:xfrm>
            <a:off x="548640" y="749808"/>
            <a:ext cx="10515600" cy="8229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3200"/>
              <a:buFont typeface="Cambria"/>
              <a:buNone/>
            </a:pPr>
            <a:r>
              <a:rPr b="1" i="0" lang="en-US" sz="3200" u="none" cap="none" strike="noStrike">
                <a:solidFill>
                  <a:srgbClr val="212B5C"/>
                </a:solidFill>
                <a:latin typeface="Cambria"/>
                <a:ea typeface="Cambria"/>
                <a:cs typeface="Cambria"/>
                <a:sym typeface="Cambria"/>
              </a:rPr>
              <a:t>Riiklikud strateegiad</a:t>
            </a:r>
            <a:endParaRPr b="0" i="0" sz="3200" u="none" cap="none" strike="noStrike">
              <a:solidFill>
                <a:schemeClr val="dk1"/>
              </a:solidFill>
              <a:latin typeface="Calibri"/>
              <a:ea typeface="Calibri"/>
              <a:cs typeface="Calibri"/>
              <a:sym typeface="Calibri"/>
            </a:endParaRPr>
          </a:p>
        </p:txBody>
      </p:sp>
      <p:sp>
        <p:nvSpPr>
          <p:cNvPr id="341" name="Google Shape;341;p14"/>
          <p:cNvSpPr/>
          <p:nvPr/>
        </p:nvSpPr>
        <p:spPr>
          <a:xfrm>
            <a:off x="548640" y="1691640"/>
            <a:ext cx="11064240" cy="1965960"/>
          </a:xfrm>
          <a:prstGeom prst="roundRect">
            <a:avLst>
              <a:gd fmla="val 4651"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4"/>
          <p:cNvSpPr/>
          <p:nvPr/>
        </p:nvSpPr>
        <p:spPr>
          <a:xfrm>
            <a:off x="868680" y="1901952"/>
            <a:ext cx="502920" cy="502920"/>
          </a:xfrm>
          <a:prstGeom prst="ellipse">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4"/>
          <p:cNvSpPr/>
          <p:nvPr/>
        </p:nvSpPr>
        <p:spPr>
          <a:xfrm>
            <a:off x="868680" y="1901952"/>
            <a:ext cx="50292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430"/>
              <a:buFont typeface="Cambria"/>
              <a:buNone/>
            </a:pPr>
            <a:r>
              <a:rPr b="1" i="0" lang="en-US" sz="1430" u="none" cap="none" strike="noStrike">
                <a:solidFill>
                  <a:srgbClr val="FFFFFF"/>
                </a:solidFill>
                <a:latin typeface="Cambria"/>
                <a:ea typeface="Cambria"/>
                <a:cs typeface="Cambria"/>
                <a:sym typeface="Cambria"/>
              </a:rPr>
              <a:t>3</a:t>
            </a:r>
            <a:endParaRPr b="0" i="0" sz="1430" u="none" cap="none" strike="noStrike">
              <a:solidFill>
                <a:schemeClr val="dk1"/>
              </a:solidFill>
              <a:latin typeface="Calibri"/>
              <a:ea typeface="Calibri"/>
              <a:cs typeface="Calibri"/>
              <a:sym typeface="Calibri"/>
            </a:endParaRPr>
          </a:p>
        </p:txBody>
      </p:sp>
      <p:sp>
        <p:nvSpPr>
          <p:cNvPr id="344" name="Google Shape;344;p14"/>
          <p:cNvSpPr/>
          <p:nvPr/>
        </p:nvSpPr>
        <p:spPr>
          <a:xfrm>
            <a:off x="1554480" y="1856232"/>
            <a:ext cx="978408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650"/>
              <a:buFont typeface="Cambria"/>
              <a:buNone/>
            </a:pPr>
            <a:r>
              <a:rPr b="1" i="0" lang="en-US" sz="1650" u="none" cap="none" strike="noStrike">
                <a:solidFill>
                  <a:srgbClr val="212B5C"/>
                </a:solidFill>
                <a:latin typeface="Cambria"/>
                <a:ea typeface="Cambria"/>
                <a:cs typeface="Cambria"/>
                <a:sym typeface="Cambria"/>
              </a:rPr>
              <a:t>Rahvastiku tervise arengukava 2020–2030</a:t>
            </a:r>
            <a:endParaRPr b="0" i="0" sz="1650" u="none" cap="none" strike="noStrike">
              <a:solidFill>
                <a:schemeClr val="dk1"/>
              </a:solidFill>
              <a:latin typeface="Calibri"/>
              <a:ea typeface="Calibri"/>
              <a:cs typeface="Calibri"/>
              <a:sym typeface="Calibri"/>
            </a:endParaRPr>
          </a:p>
        </p:txBody>
      </p:sp>
      <p:sp>
        <p:nvSpPr>
          <p:cNvPr id="345" name="Google Shape;345;p14"/>
          <p:cNvSpPr/>
          <p:nvPr/>
        </p:nvSpPr>
        <p:spPr>
          <a:xfrm>
            <a:off x="1554480" y="2212848"/>
            <a:ext cx="978408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6B6B85"/>
              </a:buClr>
              <a:buSzPts val="1200"/>
              <a:buFont typeface="Calibri"/>
              <a:buNone/>
            </a:pPr>
            <a:r>
              <a:rPr b="0" i="1" lang="en-US" sz="1200" u="none" cap="none" strike="noStrike">
                <a:solidFill>
                  <a:srgbClr val="6B6B85"/>
                </a:solidFill>
                <a:latin typeface="Calibri"/>
                <a:ea typeface="Calibri"/>
                <a:cs typeface="Calibri"/>
                <a:sym typeface="Calibri"/>
              </a:rPr>
              <a:t>Sotsiaalministeerium</a:t>
            </a:r>
            <a:endParaRPr b="0" i="0" sz="1200" u="none" cap="none" strike="noStrike">
              <a:solidFill>
                <a:schemeClr val="dk1"/>
              </a:solidFill>
              <a:latin typeface="Calibri"/>
              <a:ea typeface="Calibri"/>
              <a:cs typeface="Calibri"/>
              <a:sym typeface="Calibri"/>
            </a:endParaRPr>
          </a:p>
        </p:txBody>
      </p:sp>
      <p:sp>
        <p:nvSpPr>
          <p:cNvPr id="346" name="Google Shape;346;p14"/>
          <p:cNvSpPr/>
          <p:nvPr/>
        </p:nvSpPr>
        <p:spPr>
          <a:xfrm>
            <a:off x="914400" y="2542032"/>
            <a:ext cx="10424160" cy="1051560"/>
          </a:xfrm>
          <a:prstGeom prst="rect">
            <a:avLst/>
          </a:prstGeom>
          <a:noFill/>
          <a:ln>
            <a:noFill/>
          </a:ln>
        </p:spPr>
        <p:txBody>
          <a:bodyPr anchorCtr="0" anchor="ctr" bIns="45700" lIns="91425" spcFirstLastPara="1" rIns="91425" wrap="square" tIns="45700">
            <a:noAutofit/>
          </a:bodyPr>
          <a:lstStyle/>
          <a:p>
            <a:pPr indent="0" lvl="0" marL="0" marR="0" rtl="0" algn="l">
              <a:lnSpc>
                <a:spcPct val="118000"/>
              </a:lnSpc>
              <a:spcBef>
                <a:spcPts val="0"/>
              </a:spcBef>
              <a:spcAft>
                <a:spcPts val="0"/>
              </a:spcAft>
              <a:buClr>
                <a:srgbClr val="212B5C"/>
              </a:buClr>
              <a:buSzPts val="1200"/>
              <a:buFont typeface="Calibri"/>
              <a:buNone/>
            </a:pPr>
            <a:r>
              <a:rPr b="1" i="0" lang="en-US" sz="1200" u="none" cap="none" strike="noStrike">
                <a:solidFill>
                  <a:srgbClr val="212B5C"/>
                </a:solidFill>
                <a:latin typeface="Calibri"/>
                <a:ea typeface="Calibri"/>
                <a:cs typeface="Calibri"/>
                <a:sym typeface="Calibri"/>
              </a:rPr>
              <a:t>Eesmärk on </a:t>
            </a:r>
            <a:r>
              <a:rPr b="0" i="0" lang="en-US" sz="1200" u="none" cap="none" strike="noStrike">
                <a:solidFill>
                  <a:srgbClr val="26264A"/>
                </a:solidFill>
                <a:latin typeface="Calibri"/>
                <a:ea typeface="Calibri"/>
                <a:cs typeface="Calibri"/>
                <a:sym typeface="Calibri"/>
              </a:rPr>
              <a:t>vähendada tervise ja heaolu ebavõrdsust kogukondade endi kaasamise kaudu.</a:t>
            </a:r>
            <a:endParaRPr b="0" i="0" sz="1200" u="none" cap="none" strike="noStrike">
              <a:solidFill>
                <a:schemeClr val="dk1"/>
              </a:solidFill>
              <a:latin typeface="Calibri"/>
              <a:ea typeface="Calibri"/>
              <a:cs typeface="Calibri"/>
              <a:sym typeface="Calibri"/>
            </a:endParaRPr>
          </a:p>
          <a:p>
            <a:pPr indent="0" lvl="0" marL="0" marR="0" rtl="0" algn="l">
              <a:lnSpc>
                <a:spcPct val="118000"/>
              </a:lnSpc>
              <a:spcBef>
                <a:spcPts val="0"/>
              </a:spcBef>
              <a:spcAft>
                <a:spcPts val="0"/>
              </a:spcAft>
              <a:buClr>
                <a:srgbClr val="212B5C"/>
              </a:buClr>
              <a:buSzPts val="1200"/>
              <a:buFont typeface="Calibri"/>
              <a:buNone/>
            </a:pPr>
            <a:r>
              <a:rPr b="1" i="0" lang="en-US" sz="1200" u="none" cap="none" strike="noStrike">
                <a:solidFill>
                  <a:srgbClr val="212B5C"/>
                </a:solidFill>
                <a:latin typeface="Calibri"/>
                <a:ea typeface="Calibri"/>
                <a:cs typeface="Calibri"/>
                <a:sym typeface="Calibri"/>
              </a:rPr>
              <a:t>Näide: </a:t>
            </a:r>
            <a:endParaRPr b="0" i="0" sz="1200" u="none" cap="none" strike="noStrike">
              <a:solidFill>
                <a:schemeClr val="dk1"/>
              </a:solidFill>
              <a:latin typeface="Calibri"/>
              <a:ea typeface="Calibri"/>
              <a:cs typeface="Calibri"/>
              <a:sym typeface="Calibri"/>
            </a:endParaRPr>
          </a:p>
          <a:p>
            <a:pPr indent="0" lvl="0" marL="0" marR="0" rtl="0" algn="l">
              <a:lnSpc>
                <a:spcPct val="118000"/>
              </a:lnSpc>
              <a:spcBef>
                <a:spcPts val="0"/>
              </a:spcBef>
              <a:spcAft>
                <a:spcPts val="0"/>
              </a:spcAft>
              <a:buClr>
                <a:srgbClr val="26264A"/>
              </a:buClr>
              <a:buSzPts val="1200"/>
              <a:buFont typeface="Calibri"/>
              <a:buNone/>
            </a:pPr>
            <a:r>
              <a:rPr b="0" i="1" lang="en-US" sz="1200" u="none" cap="none" strike="noStrike">
                <a:solidFill>
                  <a:srgbClr val="26264A"/>
                </a:solidFill>
                <a:latin typeface="Calibri"/>
                <a:ea typeface="Calibri"/>
                <a:cs typeface="Calibri"/>
                <a:sym typeface="Calibri"/>
              </a:rPr>
              <a:t>loome turvalise keskkonna, kus haavatavamad noored saavad osaleda ja oma kogemust jagada. Just need noored jäävad tavapärastest tegevustest kõige sagedamini kõrvale.</a:t>
            </a:r>
            <a:endParaRPr b="0" i="0" sz="1200" u="none" cap="none" strike="noStrike">
              <a:solidFill>
                <a:schemeClr val="dk1"/>
              </a:solidFill>
              <a:latin typeface="Calibri"/>
              <a:ea typeface="Calibri"/>
              <a:cs typeface="Calibri"/>
              <a:sym typeface="Calibri"/>
            </a:endParaRPr>
          </a:p>
        </p:txBody>
      </p:sp>
      <p:sp>
        <p:nvSpPr>
          <p:cNvPr id="347" name="Google Shape;347;p14"/>
          <p:cNvSpPr/>
          <p:nvPr/>
        </p:nvSpPr>
        <p:spPr>
          <a:xfrm>
            <a:off x="548640" y="3794760"/>
            <a:ext cx="11064240" cy="1965960"/>
          </a:xfrm>
          <a:prstGeom prst="roundRect">
            <a:avLst>
              <a:gd fmla="val 4651"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4"/>
          <p:cNvSpPr/>
          <p:nvPr/>
        </p:nvSpPr>
        <p:spPr>
          <a:xfrm>
            <a:off x="868680" y="4005072"/>
            <a:ext cx="502920" cy="50292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4"/>
          <p:cNvSpPr/>
          <p:nvPr/>
        </p:nvSpPr>
        <p:spPr>
          <a:xfrm>
            <a:off x="868680" y="4005072"/>
            <a:ext cx="50292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430"/>
              <a:buFont typeface="Cambria"/>
              <a:buNone/>
            </a:pPr>
            <a:r>
              <a:rPr b="1" i="0" lang="en-US" sz="1430" u="none" cap="none" strike="noStrike">
                <a:solidFill>
                  <a:srgbClr val="FFFFFF"/>
                </a:solidFill>
                <a:latin typeface="Cambria"/>
                <a:ea typeface="Cambria"/>
                <a:cs typeface="Cambria"/>
                <a:sym typeface="Cambria"/>
              </a:rPr>
              <a:t>4</a:t>
            </a:r>
            <a:endParaRPr b="0" i="0" sz="1430" u="none" cap="none" strike="noStrike">
              <a:solidFill>
                <a:schemeClr val="dk1"/>
              </a:solidFill>
              <a:latin typeface="Calibri"/>
              <a:ea typeface="Calibri"/>
              <a:cs typeface="Calibri"/>
              <a:sym typeface="Calibri"/>
            </a:endParaRPr>
          </a:p>
        </p:txBody>
      </p:sp>
      <p:sp>
        <p:nvSpPr>
          <p:cNvPr id="350" name="Google Shape;350;p14"/>
          <p:cNvSpPr/>
          <p:nvPr/>
        </p:nvSpPr>
        <p:spPr>
          <a:xfrm>
            <a:off x="1554480" y="3959352"/>
            <a:ext cx="978408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650"/>
              <a:buFont typeface="Cambria"/>
              <a:buNone/>
            </a:pPr>
            <a:r>
              <a:rPr b="1" i="0" lang="en-US" sz="1650" u="none" cap="none" strike="noStrike">
                <a:solidFill>
                  <a:srgbClr val="212B5C"/>
                </a:solidFill>
                <a:latin typeface="Cambria"/>
                <a:ea typeface="Cambria"/>
                <a:cs typeface="Cambria"/>
                <a:sym typeface="Cambria"/>
              </a:rPr>
              <a:t>ÜRO puuetega inimeste õiguste konventsioon</a:t>
            </a:r>
            <a:endParaRPr b="0" i="0" sz="1650" u="none" cap="none" strike="noStrike">
              <a:solidFill>
                <a:schemeClr val="dk1"/>
              </a:solidFill>
              <a:latin typeface="Calibri"/>
              <a:ea typeface="Calibri"/>
              <a:cs typeface="Calibri"/>
              <a:sym typeface="Calibri"/>
            </a:endParaRPr>
          </a:p>
        </p:txBody>
      </p:sp>
      <p:sp>
        <p:nvSpPr>
          <p:cNvPr id="351" name="Google Shape;351;p14"/>
          <p:cNvSpPr/>
          <p:nvPr/>
        </p:nvSpPr>
        <p:spPr>
          <a:xfrm>
            <a:off x="1554480" y="4315968"/>
            <a:ext cx="978408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6B6B85"/>
              </a:buClr>
              <a:buSzPts val="1200"/>
              <a:buFont typeface="Calibri"/>
              <a:buNone/>
            </a:pPr>
            <a:r>
              <a:rPr b="0" i="1" lang="en-US" sz="1200" u="none" cap="none" strike="noStrike">
                <a:solidFill>
                  <a:srgbClr val="6B6B85"/>
                </a:solidFill>
                <a:latin typeface="Calibri"/>
                <a:ea typeface="Calibri"/>
                <a:cs typeface="Calibri"/>
                <a:sym typeface="Calibri"/>
              </a:rPr>
              <a:t>Eesti on konventsiooni ratifitseerinud</a:t>
            </a:r>
            <a:endParaRPr b="0" i="0" sz="1200" u="none" cap="none" strike="noStrike">
              <a:solidFill>
                <a:schemeClr val="dk1"/>
              </a:solidFill>
              <a:latin typeface="Calibri"/>
              <a:ea typeface="Calibri"/>
              <a:cs typeface="Calibri"/>
              <a:sym typeface="Calibri"/>
            </a:endParaRPr>
          </a:p>
        </p:txBody>
      </p:sp>
      <p:sp>
        <p:nvSpPr>
          <p:cNvPr id="352" name="Google Shape;352;p14"/>
          <p:cNvSpPr/>
          <p:nvPr/>
        </p:nvSpPr>
        <p:spPr>
          <a:xfrm>
            <a:off x="914400" y="4645152"/>
            <a:ext cx="10424160" cy="1051560"/>
          </a:xfrm>
          <a:prstGeom prst="rect">
            <a:avLst/>
          </a:prstGeom>
          <a:noFill/>
          <a:ln>
            <a:noFill/>
          </a:ln>
        </p:spPr>
        <p:txBody>
          <a:bodyPr anchorCtr="0" anchor="ctr" bIns="45700" lIns="91425" spcFirstLastPara="1" rIns="91425" wrap="square" tIns="45700">
            <a:noAutofit/>
          </a:bodyPr>
          <a:lstStyle/>
          <a:p>
            <a:pPr indent="0" lvl="0" marL="0" marR="0" rtl="0" algn="l">
              <a:lnSpc>
                <a:spcPct val="118000"/>
              </a:lnSpc>
              <a:spcBef>
                <a:spcPts val="0"/>
              </a:spcBef>
              <a:spcAft>
                <a:spcPts val="0"/>
              </a:spcAft>
              <a:buClr>
                <a:srgbClr val="212B5C"/>
              </a:buClr>
              <a:buSzPts val="1200"/>
              <a:buFont typeface="Calibri"/>
              <a:buNone/>
            </a:pPr>
            <a:r>
              <a:rPr b="1" i="0" lang="en-US" sz="1200" u="none" cap="none" strike="noStrike">
                <a:solidFill>
                  <a:srgbClr val="212B5C"/>
                </a:solidFill>
                <a:latin typeface="Calibri"/>
                <a:ea typeface="Calibri"/>
                <a:cs typeface="Calibri"/>
                <a:sym typeface="Calibri"/>
              </a:rPr>
              <a:t>Põhimõte on </a:t>
            </a:r>
            <a:r>
              <a:rPr b="0" i="0" lang="en-US" sz="1200" u="none" cap="none" strike="noStrike">
                <a:solidFill>
                  <a:srgbClr val="26264A"/>
                </a:solidFill>
                <a:latin typeface="Calibri"/>
                <a:ea typeface="Calibri"/>
                <a:cs typeface="Calibri"/>
                <a:sym typeface="Calibri"/>
              </a:rPr>
              <a:t>tagada puuetega inimestele täielik ja tõhus osalemine ühiskonnaelus.</a:t>
            </a:r>
            <a:endParaRPr b="0" i="0" sz="1200" u="none" cap="none" strike="noStrike">
              <a:solidFill>
                <a:schemeClr val="dk1"/>
              </a:solidFill>
              <a:latin typeface="Calibri"/>
              <a:ea typeface="Calibri"/>
              <a:cs typeface="Calibri"/>
              <a:sym typeface="Calibri"/>
            </a:endParaRPr>
          </a:p>
          <a:p>
            <a:pPr indent="0" lvl="0" marL="0" marR="0" rtl="0" algn="l">
              <a:lnSpc>
                <a:spcPct val="118000"/>
              </a:lnSpc>
              <a:spcBef>
                <a:spcPts val="0"/>
              </a:spcBef>
              <a:spcAft>
                <a:spcPts val="0"/>
              </a:spcAft>
              <a:buClr>
                <a:srgbClr val="212B5C"/>
              </a:buClr>
              <a:buSzPts val="1200"/>
              <a:buFont typeface="Calibri"/>
              <a:buNone/>
            </a:pPr>
            <a:r>
              <a:rPr b="1" i="0" lang="en-US" sz="1200" u="none" cap="none" strike="noStrike">
                <a:solidFill>
                  <a:srgbClr val="212B5C"/>
                </a:solidFill>
                <a:latin typeface="Calibri"/>
                <a:ea typeface="Calibri"/>
                <a:cs typeface="Calibri"/>
                <a:sym typeface="Calibri"/>
              </a:rPr>
              <a:t>Näide: </a:t>
            </a:r>
            <a:endParaRPr b="0" i="0" sz="1200" u="none" cap="none" strike="noStrike">
              <a:solidFill>
                <a:schemeClr val="dk1"/>
              </a:solidFill>
              <a:latin typeface="Calibri"/>
              <a:ea typeface="Calibri"/>
              <a:cs typeface="Calibri"/>
              <a:sym typeface="Calibri"/>
            </a:endParaRPr>
          </a:p>
          <a:p>
            <a:pPr indent="0" lvl="0" marL="0" marR="0" rtl="0" algn="l">
              <a:lnSpc>
                <a:spcPct val="118000"/>
              </a:lnSpc>
              <a:spcBef>
                <a:spcPts val="0"/>
              </a:spcBef>
              <a:spcAft>
                <a:spcPts val="0"/>
              </a:spcAft>
              <a:buClr>
                <a:srgbClr val="26264A"/>
              </a:buClr>
              <a:buSzPts val="1200"/>
              <a:buFont typeface="Calibri"/>
              <a:buNone/>
            </a:pPr>
            <a:r>
              <a:rPr b="0" i="1" lang="en-US" sz="1200" u="none" cap="none" strike="noStrike">
                <a:solidFill>
                  <a:srgbClr val="26264A"/>
                </a:solidFill>
                <a:latin typeface="Calibri"/>
                <a:ea typeface="Calibri"/>
                <a:cs typeface="Calibri"/>
                <a:sym typeface="Calibri"/>
              </a:rPr>
              <a:t>meie üritus rakendab seda praktikas: iga osaleja saab kohale tulla, programmi mõista ja aruteludes kaasa rääkida. Õigus osaleda ei realiseeru iseenesest, seda peab võimaldama.</a:t>
            </a:r>
            <a:endParaRPr b="0" i="0" sz="1200" u="none" cap="none" strike="noStrike">
              <a:solidFill>
                <a:schemeClr val="dk1"/>
              </a:solidFill>
              <a:latin typeface="Calibri"/>
              <a:ea typeface="Calibri"/>
              <a:cs typeface="Calibri"/>
              <a:sym typeface="Calibri"/>
            </a:endParaRPr>
          </a:p>
        </p:txBody>
      </p:sp>
      <p:sp>
        <p:nvSpPr>
          <p:cNvPr id="353" name="Google Shape;353;p14"/>
          <p:cNvSpPr/>
          <p:nvPr/>
        </p:nvSpPr>
        <p:spPr>
          <a:xfrm>
            <a:off x="548640" y="5870448"/>
            <a:ext cx="1106424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6B6B85"/>
              </a:buClr>
              <a:buSzPts val="1100"/>
              <a:buFont typeface="Calibri"/>
              <a:buNone/>
            </a:pPr>
            <a:r>
              <a:rPr b="0" i="1" lang="en-US" sz="1100" u="none" cap="none" strike="noStrike">
                <a:solidFill>
                  <a:srgbClr val="6B6B85"/>
                </a:solidFill>
                <a:latin typeface="Calibri"/>
                <a:ea typeface="Calibri"/>
                <a:cs typeface="Calibri"/>
                <a:sym typeface="Calibri"/>
              </a:rPr>
              <a:t>Näpunäide: enamasti piisab 1–2 kõige asjakohasemast dokumendist korraga. Eesti 2035 on üldine katusdokument, millega kõik eelnevad on seotud.</a:t>
            </a:r>
            <a:endParaRPr b="0" i="0" sz="1100" u="none" cap="none" strike="noStrike">
              <a:solidFill>
                <a:schemeClr val="dk1"/>
              </a:solidFill>
              <a:latin typeface="Calibri"/>
              <a:ea typeface="Calibri"/>
              <a:cs typeface="Calibri"/>
              <a:sym typeface="Calibri"/>
            </a:endParaRPr>
          </a:p>
        </p:txBody>
      </p:sp>
      <p:sp>
        <p:nvSpPr>
          <p:cNvPr id="354" name="Google Shape;354;p14"/>
          <p:cNvSpPr/>
          <p:nvPr/>
        </p:nvSpPr>
        <p:spPr>
          <a:xfrm>
            <a:off x="11521440" y="6492240"/>
            <a:ext cx="457200" cy="27432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B85"/>
              </a:buClr>
              <a:buSzPts val="1000"/>
              <a:buFont typeface="Calibri"/>
              <a:buNone/>
            </a:pPr>
            <a:r>
              <a:rPr b="0" i="0" lang="en-US" sz="1000" u="none" cap="none" strike="noStrike">
                <a:solidFill>
                  <a:srgbClr val="6B6B85"/>
                </a:solidFill>
                <a:latin typeface="Calibri"/>
                <a:ea typeface="Calibri"/>
                <a:cs typeface="Calibri"/>
                <a:sym typeface="Calibri"/>
              </a:rPr>
              <a:t>14</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59" name="Shape 359"/>
        <p:cNvGrpSpPr/>
        <p:nvPr/>
      </p:nvGrpSpPr>
      <p:grpSpPr>
        <a:xfrm>
          <a:off x="0" y="0"/>
          <a:ext cx="0" cy="0"/>
          <a:chOff x="0" y="0"/>
          <a:chExt cx="0" cy="0"/>
        </a:xfrm>
      </p:grpSpPr>
      <p:sp>
        <p:nvSpPr>
          <p:cNvPr id="360" name="Google Shape;360;p15"/>
          <p:cNvSpPr/>
          <p:nvPr/>
        </p:nvSpPr>
        <p:spPr>
          <a:xfrm>
            <a:off x="548640" y="457200"/>
            <a:ext cx="731520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200"/>
              <a:buFont typeface="Calibri"/>
              <a:buNone/>
            </a:pPr>
            <a:r>
              <a:rPr b="1" i="0" lang="en-US" sz="1200" u="none" cap="none" strike="noStrike">
                <a:solidFill>
                  <a:srgbClr val="F96167"/>
                </a:solidFill>
                <a:latin typeface="Calibri"/>
                <a:ea typeface="Calibri"/>
                <a:cs typeface="Calibri"/>
                <a:sym typeface="Calibri"/>
              </a:rPr>
              <a:t>DOKUMENDID, MILLELE VIIDATA (3/3)</a:t>
            </a:r>
            <a:endParaRPr b="0" i="0" sz="1200" u="none" cap="none" strike="noStrike">
              <a:solidFill>
                <a:schemeClr val="dk1"/>
              </a:solidFill>
              <a:latin typeface="Calibri"/>
              <a:ea typeface="Calibri"/>
              <a:cs typeface="Calibri"/>
              <a:sym typeface="Calibri"/>
            </a:endParaRPr>
          </a:p>
        </p:txBody>
      </p:sp>
      <p:sp>
        <p:nvSpPr>
          <p:cNvPr id="361" name="Google Shape;361;p15"/>
          <p:cNvSpPr/>
          <p:nvPr/>
        </p:nvSpPr>
        <p:spPr>
          <a:xfrm>
            <a:off x="548640" y="749808"/>
            <a:ext cx="10515600" cy="8229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3200"/>
              <a:buFont typeface="Cambria"/>
              <a:buNone/>
            </a:pPr>
            <a:r>
              <a:rPr b="1" i="0" lang="en-US" sz="3200" u="none" cap="none" strike="noStrike">
                <a:solidFill>
                  <a:srgbClr val="212B5C"/>
                </a:solidFill>
                <a:latin typeface="Cambria"/>
                <a:ea typeface="Cambria"/>
                <a:cs typeface="Cambria"/>
                <a:sym typeface="Cambria"/>
              </a:rPr>
              <a:t>Kohalikud dokumendid ja uuringud</a:t>
            </a:r>
            <a:endParaRPr b="0" i="0" sz="3200" u="none" cap="none" strike="noStrike">
              <a:solidFill>
                <a:schemeClr val="dk1"/>
              </a:solidFill>
              <a:latin typeface="Calibri"/>
              <a:ea typeface="Calibri"/>
              <a:cs typeface="Calibri"/>
              <a:sym typeface="Calibri"/>
            </a:endParaRPr>
          </a:p>
        </p:txBody>
      </p:sp>
      <p:sp>
        <p:nvSpPr>
          <p:cNvPr id="362" name="Google Shape;362;p15"/>
          <p:cNvSpPr/>
          <p:nvPr/>
        </p:nvSpPr>
        <p:spPr>
          <a:xfrm>
            <a:off x="548640" y="1737360"/>
            <a:ext cx="5212080" cy="4114800"/>
          </a:xfrm>
          <a:prstGeom prst="roundRect">
            <a:avLst>
              <a:gd fmla="val 2222"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5"/>
          <p:cNvSpPr/>
          <p:nvPr/>
        </p:nvSpPr>
        <p:spPr>
          <a:xfrm>
            <a:off x="868680" y="2011680"/>
            <a:ext cx="4572000" cy="41148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800"/>
              <a:buFont typeface="Cambria"/>
              <a:buNone/>
            </a:pPr>
            <a:r>
              <a:rPr b="1" i="0" lang="en-US" sz="1800" u="none" cap="none" strike="noStrike">
                <a:solidFill>
                  <a:srgbClr val="212B5C"/>
                </a:solidFill>
                <a:latin typeface="Cambria"/>
                <a:ea typeface="Cambria"/>
                <a:cs typeface="Cambria"/>
                <a:sym typeface="Cambria"/>
              </a:rPr>
              <a:t>KOV tasand</a:t>
            </a:r>
            <a:endParaRPr b="0" i="0" sz="1800" u="none" cap="none" strike="noStrike">
              <a:solidFill>
                <a:schemeClr val="dk1"/>
              </a:solidFill>
              <a:latin typeface="Calibri"/>
              <a:ea typeface="Calibri"/>
              <a:cs typeface="Calibri"/>
              <a:sym typeface="Calibri"/>
            </a:endParaRPr>
          </a:p>
        </p:txBody>
      </p:sp>
      <p:sp>
        <p:nvSpPr>
          <p:cNvPr id="364" name="Google Shape;364;p15"/>
          <p:cNvSpPr/>
          <p:nvPr/>
        </p:nvSpPr>
        <p:spPr>
          <a:xfrm>
            <a:off x="868680" y="2651760"/>
            <a:ext cx="4572000" cy="2926080"/>
          </a:xfrm>
          <a:prstGeom prst="rect">
            <a:avLst/>
          </a:prstGeom>
          <a:noFill/>
          <a:ln>
            <a:noFill/>
          </a:ln>
        </p:spPr>
        <p:txBody>
          <a:bodyPr anchorCtr="0" anchor="ctr" bIns="45700" lIns="91425" spcFirstLastPara="1" rIns="91425" wrap="square" tIns="45700">
            <a:noAutofit/>
          </a:bodyPr>
          <a:lstStyle/>
          <a:p>
            <a:pPr indent="-342900" lvl="0" marL="342900" marR="0" rtl="0" algn="l">
              <a:lnSpc>
                <a:spcPct val="135000"/>
              </a:lnSpc>
              <a:spcBef>
                <a:spcPts val="0"/>
              </a:spcBef>
              <a:spcAft>
                <a:spcPts val="0"/>
              </a:spcAft>
              <a:buClr>
                <a:srgbClr val="26264A"/>
              </a:buClr>
              <a:buSzPts val="1350"/>
              <a:buFont typeface="Calibri"/>
              <a:buChar char="•"/>
            </a:pPr>
            <a:r>
              <a:rPr b="1" i="0" lang="en-US" sz="1350" u="none" cap="none" strike="noStrike">
                <a:solidFill>
                  <a:srgbClr val="26264A"/>
                </a:solidFill>
                <a:latin typeface="Calibri"/>
                <a:ea typeface="Calibri"/>
                <a:cs typeface="Calibri"/>
                <a:sym typeface="Calibri"/>
              </a:rPr>
              <a:t>KOV arengustrateegia / arengukava</a:t>
            </a:r>
            <a:endParaRPr b="0" i="0" sz="1350" u="none" cap="none" strike="noStrike">
              <a:solidFill>
                <a:schemeClr val="dk1"/>
              </a:solidFill>
              <a:latin typeface="Calibri"/>
              <a:ea typeface="Calibri"/>
              <a:cs typeface="Calibri"/>
              <a:sym typeface="Calibri"/>
            </a:endParaRPr>
          </a:p>
          <a:p>
            <a:pPr indent="0" lvl="0" marL="0" marR="0" rtl="0" algn="l">
              <a:lnSpc>
                <a:spcPct val="135000"/>
              </a:lnSpc>
              <a:spcBef>
                <a:spcPts val="1000"/>
              </a:spcBef>
              <a:spcAft>
                <a:spcPts val="0"/>
              </a:spcAft>
              <a:buClr>
                <a:srgbClr val="26264A"/>
              </a:buClr>
              <a:buSzPts val="1350"/>
              <a:buFont typeface="Calibri"/>
              <a:buNone/>
            </a:pPr>
            <a:r>
              <a:rPr b="0" i="0" lang="en-US" sz="1350" u="none" cap="none" strike="noStrike">
                <a:solidFill>
                  <a:srgbClr val="26264A"/>
                </a:solidFill>
                <a:latin typeface="Calibri"/>
                <a:ea typeface="Calibri"/>
                <a:cs typeface="Calibri"/>
                <a:sym typeface="Calibri"/>
              </a:rPr>
              <a:t>sisaldab tavaliselt eraldi noorsootöö või kogukonna peatükki</a:t>
            </a:r>
            <a:endParaRPr b="0" i="0" sz="1350" u="none" cap="none" strike="noStrike">
              <a:solidFill>
                <a:schemeClr val="dk1"/>
              </a:solidFill>
              <a:latin typeface="Calibri"/>
              <a:ea typeface="Calibri"/>
              <a:cs typeface="Calibri"/>
              <a:sym typeface="Calibri"/>
            </a:endParaRPr>
          </a:p>
          <a:p>
            <a:pPr indent="-342900" lvl="0" marL="342900" marR="0" rtl="0" algn="l">
              <a:lnSpc>
                <a:spcPct val="135000"/>
              </a:lnSpc>
              <a:spcBef>
                <a:spcPts val="1000"/>
              </a:spcBef>
              <a:spcAft>
                <a:spcPts val="0"/>
              </a:spcAft>
              <a:buClr>
                <a:srgbClr val="26264A"/>
              </a:buClr>
              <a:buSzPts val="1350"/>
              <a:buFont typeface="Calibri"/>
              <a:buChar char="•"/>
            </a:pPr>
            <a:r>
              <a:rPr b="1" i="0" lang="en-US" sz="1350" u="none" cap="none" strike="noStrike">
                <a:solidFill>
                  <a:srgbClr val="26264A"/>
                </a:solidFill>
                <a:latin typeface="Calibri"/>
                <a:ea typeface="Calibri"/>
                <a:cs typeface="Calibri"/>
                <a:sym typeface="Calibri"/>
              </a:rPr>
              <a:t>Kohalikud noorsootöö arengukavad</a:t>
            </a:r>
            <a:endParaRPr b="0" i="0" sz="1350" u="none" cap="none" strike="noStrike">
              <a:solidFill>
                <a:schemeClr val="dk1"/>
              </a:solidFill>
              <a:latin typeface="Calibri"/>
              <a:ea typeface="Calibri"/>
              <a:cs typeface="Calibri"/>
              <a:sym typeface="Calibri"/>
            </a:endParaRPr>
          </a:p>
          <a:p>
            <a:pPr indent="0" lvl="0" marL="0" marR="0" rtl="0" algn="l">
              <a:lnSpc>
                <a:spcPct val="135000"/>
              </a:lnSpc>
              <a:spcBef>
                <a:spcPts val="1000"/>
              </a:spcBef>
              <a:spcAft>
                <a:spcPts val="0"/>
              </a:spcAft>
              <a:buClr>
                <a:srgbClr val="26264A"/>
              </a:buClr>
              <a:buSzPts val="1350"/>
              <a:buFont typeface="Calibri"/>
              <a:buNone/>
            </a:pPr>
            <a:r>
              <a:rPr b="0" i="0" lang="en-US" sz="1350" u="none" cap="none" strike="noStrike">
                <a:solidFill>
                  <a:srgbClr val="26264A"/>
                </a:solidFill>
                <a:latin typeface="Calibri"/>
                <a:ea typeface="Calibri"/>
                <a:cs typeface="Calibri"/>
                <a:sym typeface="Calibri"/>
              </a:rPr>
              <a:t>kui KOV-il eraldi olemas</a:t>
            </a:r>
            <a:endParaRPr b="0" i="0" sz="1350" u="none" cap="none" strike="noStrike">
              <a:solidFill>
                <a:schemeClr val="dk1"/>
              </a:solidFill>
              <a:latin typeface="Calibri"/>
              <a:ea typeface="Calibri"/>
              <a:cs typeface="Calibri"/>
              <a:sym typeface="Calibri"/>
            </a:endParaRPr>
          </a:p>
          <a:p>
            <a:pPr indent="-342900" lvl="0" marL="342900" marR="0" rtl="0" algn="l">
              <a:lnSpc>
                <a:spcPct val="135000"/>
              </a:lnSpc>
              <a:spcBef>
                <a:spcPts val="1000"/>
              </a:spcBef>
              <a:spcAft>
                <a:spcPts val="0"/>
              </a:spcAft>
              <a:buClr>
                <a:srgbClr val="26264A"/>
              </a:buClr>
              <a:buSzPts val="1350"/>
              <a:buFont typeface="Calibri"/>
              <a:buChar char="•"/>
            </a:pPr>
            <a:r>
              <a:rPr b="1" i="0" lang="en-US" sz="1350" u="none" cap="none" strike="noStrike">
                <a:solidFill>
                  <a:srgbClr val="26264A"/>
                </a:solidFill>
                <a:latin typeface="Calibri"/>
                <a:ea typeface="Calibri"/>
                <a:cs typeface="Calibri"/>
                <a:sym typeface="Calibri"/>
              </a:rPr>
              <a:t>Kaasava eelarve määrused/kord</a:t>
            </a:r>
            <a:endParaRPr b="0" i="0" sz="1350" u="none" cap="none" strike="noStrike">
              <a:solidFill>
                <a:schemeClr val="dk1"/>
              </a:solidFill>
              <a:latin typeface="Calibri"/>
              <a:ea typeface="Calibri"/>
              <a:cs typeface="Calibri"/>
              <a:sym typeface="Calibri"/>
            </a:endParaRPr>
          </a:p>
          <a:p>
            <a:pPr indent="0" lvl="0" marL="0" marR="0" rtl="0" algn="l">
              <a:lnSpc>
                <a:spcPct val="135000"/>
              </a:lnSpc>
              <a:spcBef>
                <a:spcPts val="1000"/>
              </a:spcBef>
              <a:spcAft>
                <a:spcPts val="0"/>
              </a:spcAft>
              <a:buClr>
                <a:srgbClr val="26264A"/>
              </a:buClr>
              <a:buSzPts val="1350"/>
              <a:buFont typeface="Calibri"/>
              <a:buNone/>
            </a:pPr>
            <a:r>
              <a:rPr b="0" i="0" lang="en-US" sz="1350" u="none" cap="none" strike="noStrike">
                <a:solidFill>
                  <a:srgbClr val="26264A"/>
                </a:solidFill>
                <a:latin typeface="Calibri"/>
                <a:ea typeface="Calibri"/>
                <a:cs typeface="Calibri"/>
                <a:sym typeface="Calibri"/>
              </a:rPr>
              <a:t>nt Valga linna noorte omaalgatuse toetamise kord</a:t>
            </a:r>
            <a:endParaRPr b="0" i="0" sz="1350" u="none" cap="none" strike="noStrike">
              <a:solidFill>
                <a:schemeClr val="dk1"/>
              </a:solidFill>
              <a:latin typeface="Calibri"/>
              <a:ea typeface="Calibri"/>
              <a:cs typeface="Calibri"/>
              <a:sym typeface="Calibri"/>
            </a:endParaRPr>
          </a:p>
        </p:txBody>
      </p:sp>
      <p:sp>
        <p:nvSpPr>
          <p:cNvPr id="365" name="Google Shape;365;p15"/>
          <p:cNvSpPr/>
          <p:nvPr/>
        </p:nvSpPr>
        <p:spPr>
          <a:xfrm>
            <a:off x="6035040" y="1737360"/>
            <a:ext cx="5212080" cy="4114800"/>
          </a:xfrm>
          <a:prstGeom prst="roundRect">
            <a:avLst>
              <a:gd fmla="val 2222" name="adj"/>
            </a:avLst>
          </a:prstGeom>
          <a:solidFill>
            <a:srgbClr val="212B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5"/>
          <p:cNvSpPr/>
          <p:nvPr/>
        </p:nvSpPr>
        <p:spPr>
          <a:xfrm>
            <a:off x="6355080" y="2011680"/>
            <a:ext cx="4572000" cy="41148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800"/>
              <a:buFont typeface="Cambria"/>
              <a:buNone/>
            </a:pPr>
            <a:r>
              <a:rPr b="1" i="0" lang="en-US" sz="1800" u="none" cap="none" strike="noStrike">
                <a:solidFill>
                  <a:srgbClr val="F9E795"/>
                </a:solidFill>
                <a:latin typeface="Cambria"/>
                <a:ea typeface="Cambria"/>
                <a:cs typeface="Cambria"/>
                <a:sym typeface="Cambria"/>
              </a:rPr>
              <a:t>Uuringud</a:t>
            </a:r>
            <a:endParaRPr b="0" i="0" sz="1800" u="none" cap="none" strike="noStrike">
              <a:solidFill>
                <a:schemeClr val="dk1"/>
              </a:solidFill>
              <a:latin typeface="Calibri"/>
              <a:ea typeface="Calibri"/>
              <a:cs typeface="Calibri"/>
              <a:sym typeface="Calibri"/>
            </a:endParaRPr>
          </a:p>
        </p:txBody>
      </p:sp>
      <p:sp>
        <p:nvSpPr>
          <p:cNvPr id="367" name="Google Shape;367;p15"/>
          <p:cNvSpPr/>
          <p:nvPr/>
        </p:nvSpPr>
        <p:spPr>
          <a:xfrm>
            <a:off x="6355080" y="2651760"/>
            <a:ext cx="4572000" cy="2926080"/>
          </a:xfrm>
          <a:prstGeom prst="rect">
            <a:avLst/>
          </a:prstGeom>
          <a:noFill/>
          <a:ln>
            <a:noFill/>
          </a:ln>
        </p:spPr>
        <p:txBody>
          <a:bodyPr anchorCtr="0" anchor="ctr" bIns="45700" lIns="91425" spcFirstLastPara="1" rIns="91425" wrap="square" tIns="45700">
            <a:noAutofit/>
          </a:bodyPr>
          <a:lstStyle/>
          <a:p>
            <a:pPr indent="-342900" lvl="0" marL="342900" marR="0" rtl="0" algn="l">
              <a:lnSpc>
                <a:spcPct val="135000"/>
              </a:lnSpc>
              <a:spcBef>
                <a:spcPts val="0"/>
              </a:spcBef>
              <a:spcAft>
                <a:spcPts val="0"/>
              </a:spcAft>
              <a:buClr>
                <a:srgbClr val="FFFFFF"/>
              </a:buClr>
              <a:buSzPts val="1350"/>
              <a:buFont typeface="Calibri"/>
              <a:buChar char="•"/>
            </a:pPr>
            <a:r>
              <a:rPr b="1" lang="en-US" sz="1350">
                <a:solidFill>
                  <a:srgbClr val="FFFFFF"/>
                </a:solidFill>
                <a:latin typeface="Calibri"/>
                <a:ea typeface="Calibri"/>
                <a:cs typeface="Calibri"/>
                <a:sym typeface="Calibri"/>
              </a:rPr>
              <a:t>Noorteseire</a:t>
            </a:r>
            <a:endParaRPr b="0" i="0" sz="1350" u="none" cap="none" strike="noStrike">
              <a:solidFill>
                <a:schemeClr val="dk1"/>
              </a:solidFill>
              <a:latin typeface="Calibri"/>
              <a:ea typeface="Calibri"/>
              <a:cs typeface="Calibri"/>
              <a:sym typeface="Calibri"/>
            </a:endParaRPr>
          </a:p>
          <a:p>
            <a:pPr indent="0" lvl="0" marL="0" marR="0" rtl="0" algn="l">
              <a:lnSpc>
                <a:spcPct val="135000"/>
              </a:lnSpc>
              <a:spcBef>
                <a:spcPts val="1000"/>
              </a:spcBef>
              <a:spcAft>
                <a:spcPts val="0"/>
              </a:spcAft>
              <a:buClr>
                <a:srgbClr val="D6D9F0"/>
              </a:buClr>
              <a:buSzPts val="1350"/>
              <a:buFont typeface="Calibri"/>
              <a:buNone/>
            </a:pPr>
            <a:r>
              <a:rPr b="0" i="0" lang="en-US" sz="1350" u="none" cap="none" strike="noStrike">
                <a:solidFill>
                  <a:srgbClr val="D6D9F0"/>
                </a:solidFill>
                <a:latin typeface="Calibri"/>
                <a:ea typeface="Calibri"/>
                <a:cs typeface="Calibri"/>
                <a:sym typeface="Calibri"/>
              </a:rPr>
              <a:t>noorte osaluse ja kaasamise analüüsid</a:t>
            </a:r>
            <a:endParaRPr b="0" i="0" sz="1350" u="none" cap="none" strike="noStrike">
              <a:solidFill>
                <a:schemeClr val="dk1"/>
              </a:solidFill>
              <a:latin typeface="Calibri"/>
              <a:ea typeface="Calibri"/>
              <a:cs typeface="Calibri"/>
              <a:sym typeface="Calibri"/>
            </a:endParaRPr>
          </a:p>
          <a:p>
            <a:pPr indent="-342900" lvl="0" marL="342900" marR="0" rtl="0" algn="l">
              <a:lnSpc>
                <a:spcPct val="135000"/>
              </a:lnSpc>
              <a:spcBef>
                <a:spcPts val="1000"/>
              </a:spcBef>
              <a:spcAft>
                <a:spcPts val="0"/>
              </a:spcAft>
              <a:buClr>
                <a:srgbClr val="FFFFFF"/>
              </a:buClr>
              <a:buSzPts val="1350"/>
              <a:buFont typeface="Calibri"/>
              <a:buChar char="•"/>
            </a:pPr>
            <a:r>
              <a:rPr b="1" i="0" lang="en-US" sz="1350" u="none" cap="none" strike="noStrike">
                <a:solidFill>
                  <a:srgbClr val="FFFFFF"/>
                </a:solidFill>
                <a:latin typeface="Calibri"/>
                <a:ea typeface="Calibri"/>
                <a:cs typeface="Calibri"/>
                <a:sym typeface="Calibri"/>
              </a:rPr>
              <a:t>ENTK,</a:t>
            </a:r>
            <a:r>
              <a:rPr b="1" i="0" lang="en-US" sz="1350" u="none" cap="none" strike="noStrike">
                <a:solidFill>
                  <a:srgbClr val="FFFFFF"/>
                </a:solidFill>
                <a:latin typeface="Calibri"/>
                <a:ea typeface="Calibri"/>
                <a:cs typeface="Calibri"/>
                <a:sym typeface="Calibri"/>
              </a:rPr>
              <a:t> Praxis</a:t>
            </a:r>
            <a:endParaRPr b="0" i="0" sz="1350" u="none" cap="none" strike="noStrike">
              <a:solidFill>
                <a:schemeClr val="dk1"/>
              </a:solidFill>
              <a:latin typeface="Calibri"/>
              <a:ea typeface="Calibri"/>
              <a:cs typeface="Calibri"/>
              <a:sym typeface="Calibri"/>
            </a:endParaRPr>
          </a:p>
          <a:p>
            <a:pPr indent="0" lvl="0" marL="0" marR="0" rtl="0" algn="l">
              <a:lnSpc>
                <a:spcPct val="135000"/>
              </a:lnSpc>
              <a:spcBef>
                <a:spcPts val="1000"/>
              </a:spcBef>
              <a:spcAft>
                <a:spcPts val="0"/>
              </a:spcAft>
              <a:buClr>
                <a:srgbClr val="D6D9F0"/>
              </a:buClr>
              <a:buSzPts val="1350"/>
              <a:buFont typeface="Calibri"/>
              <a:buNone/>
            </a:pPr>
            <a:r>
              <a:rPr b="0" i="0" lang="en-US" sz="1350" u="none" cap="none" strike="noStrike">
                <a:solidFill>
                  <a:srgbClr val="D6D9F0"/>
                </a:solidFill>
                <a:latin typeface="Calibri"/>
                <a:ea typeface="Calibri"/>
                <a:cs typeface="Calibri"/>
                <a:sym typeface="Calibri"/>
              </a:rPr>
              <a:t>noortevaldkonna uuringud</a:t>
            </a:r>
            <a:endParaRPr b="0" i="0" sz="1350" u="none" cap="none" strike="noStrike">
              <a:solidFill>
                <a:schemeClr val="dk1"/>
              </a:solidFill>
              <a:latin typeface="Calibri"/>
              <a:ea typeface="Calibri"/>
              <a:cs typeface="Calibri"/>
              <a:sym typeface="Calibri"/>
            </a:endParaRPr>
          </a:p>
          <a:p>
            <a:pPr indent="-342900" lvl="0" marL="342900" marR="0" rtl="0" algn="l">
              <a:lnSpc>
                <a:spcPct val="135000"/>
              </a:lnSpc>
              <a:spcBef>
                <a:spcPts val="1000"/>
              </a:spcBef>
              <a:spcAft>
                <a:spcPts val="0"/>
              </a:spcAft>
              <a:buClr>
                <a:srgbClr val="FFFFFF"/>
              </a:buClr>
              <a:buSzPts val="1350"/>
              <a:buFont typeface="Calibri"/>
              <a:buChar char="•"/>
            </a:pPr>
            <a:r>
              <a:rPr b="1" i="0" lang="en-US" sz="1350" u="none" cap="none" strike="noStrike">
                <a:solidFill>
                  <a:srgbClr val="FFFFFF"/>
                </a:solidFill>
                <a:latin typeface="Calibri"/>
                <a:ea typeface="Calibri"/>
                <a:cs typeface="Calibri"/>
                <a:sym typeface="Calibri"/>
              </a:rPr>
              <a:t>OECD, Euroopa Komisjon, ÜRO</a:t>
            </a:r>
            <a:endParaRPr b="0" i="0" sz="1350" u="none" cap="none" strike="noStrike">
              <a:solidFill>
                <a:schemeClr val="dk1"/>
              </a:solidFill>
              <a:latin typeface="Calibri"/>
              <a:ea typeface="Calibri"/>
              <a:cs typeface="Calibri"/>
              <a:sym typeface="Calibri"/>
            </a:endParaRPr>
          </a:p>
          <a:p>
            <a:pPr indent="0" lvl="0" marL="0" marR="0" rtl="0" algn="l">
              <a:lnSpc>
                <a:spcPct val="135000"/>
              </a:lnSpc>
              <a:spcBef>
                <a:spcPts val="1000"/>
              </a:spcBef>
              <a:spcAft>
                <a:spcPts val="0"/>
              </a:spcAft>
              <a:buClr>
                <a:srgbClr val="D6D9F0"/>
              </a:buClr>
              <a:buSzPts val="1350"/>
              <a:buFont typeface="Calibri"/>
              <a:buNone/>
            </a:pPr>
            <a:r>
              <a:rPr b="0" i="0" lang="en-US" sz="1350" u="none" cap="none" strike="noStrike">
                <a:solidFill>
                  <a:srgbClr val="D6D9F0"/>
                </a:solidFill>
                <a:latin typeface="Calibri"/>
                <a:ea typeface="Calibri"/>
                <a:cs typeface="Calibri"/>
                <a:sym typeface="Calibri"/>
              </a:rPr>
              <a:t>annavad suuremate projektide jaoks rahvusvahelise tausta</a:t>
            </a:r>
            <a:endParaRPr b="0" i="0" sz="1350" u="none" cap="none" strike="noStrike">
              <a:solidFill>
                <a:schemeClr val="dk1"/>
              </a:solidFill>
              <a:latin typeface="Calibri"/>
              <a:ea typeface="Calibri"/>
              <a:cs typeface="Calibri"/>
              <a:sym typeface="Calibri"/>
            </a:endParaRPr>
          </a:p>
        </p:txBody>
      </p:sp>
      <p:sp>
        <p:nvSpPr>
          <p:cNvPr id="368" name="Google Shape;368;p15"/>
          <p:cNvSpPr/>
          <p:nvPr/>
        </p:nvSpPr>
        <p:spPr>
          <a:xfrm>
            <a:off x="11521440" y="6492240"/>
            <a:ext cx="457200" cy="27432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B85"/>
              </a:buClr>
              <a:buSzPts val="1000"/>
              <a:buFont typeface="Calibri"/>
              <a:buNone/>
            </a:pPr>
            <a:r>
              <a:rPr b="0" i="0" lang="en-US" sz="1000" u="none" cap="none" strike="noStrike">
                <a:solidFill>
                  <a:srgbClr val="6B6B85"/>
                </a:solidFill>
                <a:latin typeface="Calibri"/>
                <a:ea typeface="Calibri"/>
                <a:cs typeface="Calibri"/>
                <a:sym typeface="Calibri"/>
              </a:rPr>
              <a:t>15</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3" name="Shape 373"/>
        <p:cNvGrpSpPr/>
        <p:nvPr/>
      </p:nvGrpSpPr>
      <p:grpSpPr>
        <a:xfrm>
          <a:off x="0" y="0"/>
          <a:ext cx="0" cy="0"/>
          <a:chOff x="0" y="0"/>
          <a:chExt cx="0" cy="0"/>
        </a:xfrm>
      </p:grpSpPr>
      <p:sp>
        <p:nvSpPr>
          <p:cNvPr id="374" name="Google Shape;374;p16"/>
          <p:cNvSpPr/>
          <p:nvPr/>
        </p:nvSpPr>
        <p:spPr>
          <a:xfrm>
            <a:off x="548640" y="457200"/>
            <a:ext cx="731520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200"/>
              <a:buFont typeface="Calibri"/>
              <a:buNone/>
            </a:pPr>
            <a:r>
              <a:rPr b="1" i="0" lang="en-US" sz="1200" u="none" cap="none" strike="noStrike">
                <a:solidFill>
                  <a:srgbClr val="F96167"/>
                </a:solidFill>
                <a:latin typeface="Calibri"/>
                <a:ea typeface="Calibri"/>
                <a:cs typeface="Calibri"/>
                <a:sym typeface="Calibri"/>
              </a:rPr>
              <a:t>PRAKTILINE</a:t>
            </a:r>
            <a:endParaRPr b="0" i="0" sz="1200" u="none" cap="none" strike="noStrike">
              <a:solidFill>
                <a:schemeClr val="dk1"/>
              </a:solidFill>
              <a:latin typeface="Calibri"/>
              <a:ea typeface="Calibri"/>
              <a:cs typeface="Calibri"/>
              <a:sym typeface="Calibri"/>
            </a:endParaRPr>
          </a:p>
        </p:txBody>
      </p:sp>
      <p:sp>
        <p:nvSpPr>
          <p:cNvPr id="375" name="Google Shape;375;p16"/>
          <p:cNvSpPr/>
          <p:nvPr/>
        </p:nvSpPr>
        <p:spPr>
          <a:xfrm>
            <a:off x="548640" y="749808"/>
            <a:ext cx="10515600" cy="8229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3200"/>
              <a:buFont typeface="Cambria"/>
              <a:buNone/>
            </a:pPr>
            <a:r>
              <a:rPr b="1" i="0" lang="en-US" sz="3200" u="none" cap="none" strike="noStrike">
                <a:solidFill>
                  <a:srgbClr val="212B5C"/>
                </a:solidFill>
                <a:latin typeface="Cambria"/>
                <a:ea typeface="Cambria"/>
                <a:cs typeface="Cambria"/>
                <a:sym typeface="Cambria"/>
              </a:rPr>
              <a:t>Kust leida strateegiaid, uuringuid ja statistilisi andmeid?</a:t>
            </a:r>
            <a:endParaRPr b="0" i="0" sz="3200" u="none" cap="none" strike="noStrike">
              <a:solidFill>
                <a:schemeClr val="dk1"/>
              </a:solidFill>
              <a:latin typeface="Calibri"/>
              <a:ea typeface="Calibri"/>
              <a:cs typeface="Calibri"/>
              <a:sym typeface="Calibri"/>
            </a:endParaRPr>
          </a:p>
        </p:txBody>
      </p:sp>
      <p:sp>
        <p:nvSpPr>
          <p:cNvPr id="376" name="Google Shape;376;p16"/>
          <p:cNvSpPr/>
          <p:nvPr/>
        </p:nvSpPr>
        <p:spPr>
          <a:xfrm>
            <a:off x="548640" y="1783080"/>
            <a:ext cx="3520440" cy="457200"/>
          </a:xfrm>
          <a:prstGeom prst="rect">
            <a:avLst/>
          </a:prstGeom>
          <a:noFill/>
          <a:ln>
            <a:noFill/>
          </a:ln>
        </p:spPr>
        <p:txBody>
          <a:bodyPr anchorCtr="0" anchor="t" bIns="45700" lIns="91425" spcFirstLastPara="1" rIns="91425" wrap="square" tIns="45700">
            <a:noAutofit/>
          </a:bodyPr>
          <a:lstStyle/>
          <a:p>
            <a:pPr indent="0" lvl="0" marL="0" marR="0" rtl="0" algn="l">
              <a:lnSpc>
                <a:spcPct val="105000"/>
              </a:lnSpc>
              <a:spcBef>
                <a:spcPts val="0"/>
              </a:spcBef>
              <a:spcAft>
                <a:spcPts val="0"/>
              </a:spcAft>
              <a:buClr>
                <a:srgbClr val="F96167"/>
              </a:buClr>
              <a:buSzPts val="1550"/>
              <a:buFont typeface="Cambria"/>
              <a:buNone/>
            </a:pPr>
            <a:r>
              <a:rPr b="1" i="0" lang="en-US" sz="1550" u="none" cap="none" strike="noStrike">
                <a:solidFill>
                  <a:srgbClr val="F96167"/>
                </a:solidFill>
                <a:latin typeface="Cambria"/>
                <a:ea typeface="Cambria"/>
                <a:cs typeface="Cambria"/>
                <a:sym typeface="Cambria"/>
              </a:rPr>
              <a:t>Riiklikud dokumendid</a:t>
            </a:r>
            <a:endParaRPr b="0" i="0" sz="1550" u="none" cap="none" strike="noStrike">
              <a:solidFill>
                <a:schemeClr val="dk1"/>
              </a:solidFill>
              <a:latin typeface="Calibri"/>
              <a:ea typeface="Calibri"/>
              <a:cs typeface="Calibri"/>
              <a:sym typeface="Calibri"/>
            </a:endParaRPr>
          </a:p>
        </p:txBody>
      </p:sp>
      <p:sp>
        <p:nvSpPr>
          <p:cNvPr id="377" name="Google Shape;377;p16"/>
          <p:cNvSpPr/>
          <p:nvPr/>
        </p:nvSpPr>
        <p:spPr>
          <a:xfrm>
            <a:off x="548640" y="2286000"/>
            <a:ext cx="3520440" cy="36576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Clr>
                <a:srgbClr val="212B5C"/>
              </a:buClr>
              <a:buSzPts val="1250"/>
              <a:buFont typeface="Calibri"/>
              <a:buNone/>
            </a:pPr>
            <a:r>
              <a:rPr b="1" i="0" lang="en-US" sz="1250" u="none" cap="none" strike="noStrike">
                <a:solidFill>
                  <a:srgbClr val="212B5C"/>
                </a:solidFill>
                <a:latin typeface="Calibri"/>
                <a:ea typeface="Calibri"/>
                <a:cs typeface="Calibri"/>
                <a:sym typeface="Calibri"/>
              </a:rPr>
              <a:t>valitsus.ee</a:t>
            </a:r>
            <a:endParaRPr b="0" i="0" sz="1250" u="none" cap="none" strike="noStrike">
              <a:solidFill>
                <a:schemeClr val="dk1"/>
              </a:solidFill>
              <a:latin typeface="Calibri"/>
              <a:ea typeface="Calibri"/>
              <a:cs typeface="Calibri"/>
              <a:sym typeface="Calibri"/>
            </a:endParaRPr>
          </a:p>
          <a:p>
            <a:pPr indent="0" lvl="0" marL="0" marR="0" rtl="0" algn="l">
              <a:lnSpc>
                <a:spcPct val="115000"/>
              </a:lnSpc>
              <a:spcBef>
                <a:spcPts val="800"/>
              </a:spcBef>
              <a:spcAft>
                <a:spcPts val="0"/>
              </a:spcAft>
              <a:buClr>
                <a:srgbClr val="6B6B85"/>
              </a:buClr>
              <a:buSzPts val="1100"/>
              <a:buFont typeface="Calibri"/>
              <a:buNone/>
            </a:pPr>
            <a:r>
              <a:rPr b="0" i="1" lang="en-US" sz="1100" u="none" cap="none" strike="noStrike">
                <a:solidFill>
                  <a:srgbClr val="6B6B85"/>
                </a:solidFill>
                <a:latin typeface="Calibri"/>
                <a:ea typeface="Calibri"/>
                <a:cs typeface="Calibri"/>
                <a:sym typeface="Calibri"/>
              </a:rPr>
              <a:t>kehtivad arengukavad ja strateegilised dokumendid</a:t>
            </a:r>
            <a:endParaRPr b="0" i="0" sz="1250" u="none" cap="none" strike="noStrike">
              <a:solidFill>
                <a:schemeClr val="dk1"/>
              </a:solidFill>
              <a:latin typeface="Calibri"/>
              <a:ea typeface="Calibri"/>
              <a:cs typeface="Calibri"/>
              <a:sym typeface="Calibri"/>
            </a:endParaRPr>
          </a:p>
          <a:p>
            <a:pPr indent="0" lvl="0" marL="0" marR="0" rtl="0" algn="l">
              <a:lnSpc>
                <a:spcPct val="115000"/>
              </a:lnSpc>
              <a:spcBef>
                <a:spcPts val="800"/>
              </a:spcBef>
              <a:spcAft>
                <a:spcPts val="0"/>
              </a:spcAft>
              <a:buClr>
                <a:srgbClr val="212B5C"/>
              </a:buClr>
              <a:buSzPts val="1250"/>
              <a:buFont typeface="Calibri"/>
              <a:buNone/>
            </a:pPr>
            <a:r>
              <a:rPr b="1" i="0" lang="en-US" sz="1250" u="none" cap="none" strike="noStrike">
                <a:solidFill>
                  <a:srgbClr val="212B5C"/>
                </a:solidFill>
                <a:latin typeface="Calibri"/>
                <a:ea typeface="Calibri"/>
                <a:cs typeface="Calibri"/>
                <a:sym typeface="Calibri"/>
              </a:rPr>
              <a:t>hm.ee</a:t>
            </a:r>
            <a:endParaRPr b="0" i="0" sz="1250" u="none" cap="none" strike="noStrike">
              <a:solidFill>
                <a:schemeClr val="dk1"/>
              </a:solidFill>
              <a:latin typeface="Calibri"/>
              <a:ea typeface="Calibri"/>
              <a:cs typeface="Calibri"/>
              <a:sym typeface="Calibri"/>
            </a:endParaRPr>
          </a:p>
          <a:p>
            <a:pPr indent="0" lvl="0" marL="0" marR="0" rtl="0" algn="l">
              <a:lnSpc>
                <a:spcPct val="115000"/>
              </a:lnSpc>
              <a:spcBef>
                <a:spcPts val="800"/>
              </a:spcBef>
              <a:spcAft>
                <a:spcPts val="0"/>
              </a:spcAft>
              <a:buClr>
                <a:srgbClr val="6B6B85"/>
              </a:buClr>
              <a:buSzPts val="1100"/>
              <a:buFont typeface="Calibri"/>
              <a:buNone/>
            </a:pPr>
            <a:r>
              <a:rPr b="0" i="1" lang="en-US" sz="1100" u="none" cap="none" strike="noStrike">
                <a:solidFill>
                  <a:srgbClr val="6B6B85"/>
                </a:solidFill>
                <a:latin typeface="Calibri"/>
                <a:ea typeface="Calibri"/>
                <a:cs typeface="Calibri"/>
                <a:sym typeface="Calibri"/>
              </a:rPr>
              <a:t>noortevaldkonna arengukava</a:t>
            </a:r>
            <a:endParaRPr b="0" i="0" sz="1250" u="none" cap="none" strike="noStrike">
              <a:solidFill>
                <a:schemeClr val="dk1"/>
              </a:solidFill>
              <a:latin typeface="Calibri"/>
              <a:ea typeface="Calibri"/>
              <a:cs typeface="Calibri"/>
              <a:sym typeface="Calibri"/>
            </a:endParaRPr>
          </a:p>
          <a:p>
            <a:pPr indent="0" lvl="0" marL="0" marR="0" rtl="0" algn="l">
              <a:lnSpc>
                <a:spcPct val="115000"/>
              </a:lnSpc>
              <a:spcBef>
                <a:spcPts val="800"/>
              </a:spcBef>
              <a:spcAft>
                <a:spcPts val="0"/>
              </a:spcAft>
              <a:buClr>
                <a:srgbClr val="212B5C"/>
              </a:buClr>
              <a:buSzPts val="1250"/>
              <a:buFont typeface="Calibri"/>
              <a:buNone/>
            </a:pPr>
            <a:r>
              <a:rPr b="1" i="0" lang="en-US" sz="1250" u="none" cap="none" strike="noStrike">
                <a:solidFill>
                  <a:srgbClr val="212B5C"/>
                </a:solidFill>
                <a:latin typeface="Calibri"/>
                <a:ea typeface="Calibri"/>
                <a:cs typeface="Calibri"/>
                <a:sym typeface="Calibri"/>
              </a:rPr>
              <a:t>riigiteataja.ee</a:t>
            </a:r>
            <a:endParaRPr b="0" i="0" sz="1250" u="none" cap="none" strike="noStrike">
              <a:solidFill>
                <a:schemeClr val="dk1"/>
              </a:solidFill>
              <a:latin typeface="Calibri"/>
              <a:ea typeface="Calibri"/>
              <a:cs typeface="Calibri"/>
              <a:sym typeface="Calibri"/>
            </a:endParaRPr>
          </a:p>
          <a:p>
            <a:pPr indent="0" lvl="0" marL="0" marR="0" rtl="0" algn="l">
              <a:lnSpc>
                <a:spcPct val="115000"/>
              </a:lnSpc>
              <a:spcBef>
                <a:spcPts val="800"/>
              </a:spcBef>
              <a:spcAft>
                <a:spcPts val="0"/>
              </a:spcAft>
              <a:buClr>
                <a:srgbClr val="6B6B85"/>
              </a:buClr>
              <a:buSzPts val="1100"/>
              <a:buFont typeface="Calibri"/>
              <a:buNone/>
            </a:pPr>
            <a:r>
              <a:rPr b="0" i="1" lang="en-US" sz="1100" u="none" cap="none" strike="noStrike">
                <a:solidFill>
                  <a:srgbClr val="6B6B85"/>
                </a:solidFill>
                <a:latin typeface="Calibri"/>
                <a:ea typeface="Calibri"/>
                <a:cs typeface="Calibri"/>
                <a:sym typeface="Calibri"/>
              </a:rPr>
              <a:t>KOV määrused, kaasava eelarve kord</a:t>
            </a:r>
            <a:endParaRPr b="0" i="0" sz="1250" u="none" cap="none" strike="noStrike">
              <a:solidFill>
                <a:schemeClr val="dk1"/>
              </a:solidFill>
              <a:latin typeface="Calibri"/>
              <a:ea typeface="Calibri"/>
              <a:cs typeface="Calibri"/>
              <a:sym typeface="Calibri"/>
            </a:endParaRPr>
          </a:p>
          <a:p>
            <a:pPr indent="0" lvl="0" marL="0" marR="0" rtl="0" algn="l">
              <a:lnSpc>
                <a:spcPct val="115000"/>
              </a:lnSpc>
              <a:spcBef>
                <a:spcPts val="800"/>
              </a:spcBef>
              <a:spcAft>
                <a:spcPts val="0"/>
              </a:spcAft>
              <a:buClr>
                <a:srgbClr val="212B5C"/>
              </a:buClr>
              <a:buSzPts val="1250"/>
              <a:buFont typeface="Calibri"/>
              <a:buNone/>
            </a:pPr>
            <a:r>
              <a:rPr b="1" i="0" lang="en-US" sz="1250" u="none" cap="none" strike="noStrike">
                <a:solidFill>
                  <a:srgbClr val="212B5C"/>
                </a:solidFill>
                <a:latin typeface="Calibri"/>
                <a:ea typeface="Calibri"/>
                <a:cs typeface="Calibri"/>
                <a:sym typeface="Calibri"/>
              </a:rPr>
              <a:t>KOV kodulehed</a:t>
            </a:r>
            <a:endParaRPr b="0" i="0" sz="1250" u="none" cap="none" strike="noStrike">
              <a:solidFill>
                <a:schemeClr val="dk1"/>
              </a:solidFill>
              <a:latin typeface="Calibri"/>
              <a:ea typeface="Calibri"/>
              <a:cs typeface="Calibri"/>
              <a:sym typeface="Calibri"/>
            </a:endParaRPr>
          </a:p>
          <a:p>
            <a:pPr indent="0" lvl="0" marL="0" marR="0" rtl="0" algn="l">
              <a:lnSpc>
                <a:spcPct val="115000"/>
              </a:lnSpc>
              <a:spcBef>
                <a:spcPts val="800"/>
              </a:spcBef>
              <a:spcAft>
                <a:spcPts val="0"/>
              </a:spcAft>
              <a:buClr>
                <a:srgbClr val="6B6B85"/>
              </a:buClr>
              <a:buSzPts val="1100"/>
              <a:buFont typeface="Calibri"/>
              <a:buNone/>
            </a:pPr>
            <a:r>
              <a:rPr b="0" i="1" lang="en-US" sz="1100" u="none" cap="none" strike="noStrike">
                <a:solidFill>
                  <a:srgbClr val="6B6B85"/>
                </a:solidFill>
                <a:latin typeface="Calibri"/>
                <a:ea typeface="Calibri"/>
                <a:cs typeface="Calibri"/>
                <a:sym typeface="Calibri"/>
              </a:rPr>
              <a:t>“Arengukava” / “Strateegia” rubriik</a:t>
            </a:r>
            <a:endParaRPr b="0" i="0" sz="1250" u="none" cap="none" strike="noStrike">
              <a:solidFill>
                <a:schemeClr val="dk1"/>
              </a:solidFill>
              <a:latin typeface="Calibri"/>
              <a:ea typeface="Calibri"/>
              <a:cs typeface="Calibri"/>
              <a:sym typeface="Calibri"/>
            </a:endParaRPr>
          </a:p>
        </p:txBody>
      </p:sp>
      <p:sp>
        <p:nvSpPr>
          <p:cNvPr id="378" name="Google Shape;378;p16"/>
          <p:cNvSpPr/>
          <p:nvPr/>
        </p:nvSpPr>
        <p:spPr>
          <a:xfrm>
            <a:off x="4325112" y="1783080"/>
            <a:ext cx="3520440" cy="457200"/>
          </a:xfrm>
          <a:prstGeom prst="rect">
            <a:avLst/>
          </a:prstGeom>
          <a:noFill/>
          <a:ln>
            <a:noFill/>
          </a:ln>
        </p:spPr>
        <p:txBody>
          <a:bodyPr anchorCtr="0" anchor="t" bIns="45700" lIns="91425" spcFirstLastPara="1" rIns="91425" wrap="square" tIns="45700">
            <a:noAutofit/>
          </a:bodyPr>
          <a:lstStyle/>
          <a:p>
            <a:pPr indent="0" lvl="0" marL="0" marR="0" rtl="0" algn="l">
              <a:lnSpc>
                <a:spcPct val="105000"/>
              </a:lnSpc>
              <a:spcBef>
                <a:spcPts val="0"/>
              </a:spcBef>
              <a:spcAft>
                <a:spcPts val="0"/>
              </a:spcAft>
              <a:buClr>
                <a:srgbClr val="F96167"/>
              </a:buClr>
              <a:buSzPts val="1550"/>
              <a:buFont typeface="Cambria"/>
              <a:buNone/>
            </a:pPr>
            <a:r>
              <a:rPr b="1" i="0" lang="en-US" sz="1550" u="none" cap="none" strike="noStrike">
                <a:solidFill>
                  <a:srgbClr val="F96167"/>
                </a:solidFill>
                <a:latin typeface="Cambria"/>
                <a:ea typeface="Cambria"/>
                <a:cs typeface="Cambria"/>
                <a:sym typeface="Cambria"/>
              </a:rPr>
              <a:t>Uuringud</a:t>
            </a:r>
            <a:endParaRPr b="0" i="0" sz="1550" u="none" cap="none" strike="noStrike">
              <a:solidFill>
                <a:schemeClr val="dk1"/>
              </a:solidFill>
              <a:latin typeface="Calibri"/>
              <a:ea typeface="Calibri"/>
              <a:cs typeface="Calibri"/>
              <a:sym typeface="Calibri"/>
            </a:endParaRPr>
          </a:p>
        </p:txBody>
      </p:sp>
      <p:sp>
        <p:nvSpPr>
          <p:cNvPr id="379" name="Google Shape;379;p16"/>
          <p:cNvSpPr/>
          <p:nvPr/>
        </p:nvSpPr>
        <p:spPr>
          <a:xfrm>
            <a:off x="4325112" y="2286000"/>
            <a:ext cx="3520440" cy="36576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Clr>
                <a:srgbClr val="212B5C"/>
              </a:buClr>
              <a:buSzPts val="1250"/>
              <a:buFont typeface="Calibri"/>
              <a:buNone/>
            </a:pPr>
            <a:r>
              <a:rPr b="1" i="0" lang="en-US" sz="1250" u="none" cap="none" strike="noStrike">
                <a:solidFill>
                  <a:srgbClr val="212B5C"/>
                </a:solidFill>
                <a:latin typeface="Calibri"/>
                <a:ea typeface="Calibri"/>
                <a:cs typeface="Calibri"/>
                <a:sym typeface="Calibri"/>
              </a:rPr>
              <a:t>Haridusportaal</a:t>
            </a:r>
            <a:endParaRPr b="0" i="0" sz="1250" u="none" cap="none" strike="noStrike">
              <a:solidFill>
                <a:schemeClr val="dk1"/>
              </a:solidFill>
              <a:latin typeface="Calibri"/>
              <a:ea typeface="Calibri"/>
              <a:cs typeface="Calibri"/>
              <a:sym typeface="Calibri"/>
            </a:endParaRPr>
          </a:p>
          <a:p>
            <a:pPr indent="0" lvl="0" marL="0" marR="0" rtl="0" algn="l">
              <a:lnSpc>
                <a:spcPct val="115000"/>
              </a:lnSpc>
              <a:spcBef>
                <a:spcPts val="800"/>
              </a:spcBef>
              <a:spcAft>
                <a:spcPts val="0"/>
              </a:spcAft>
              <a:buClr>
                <a:srgbClr val="6B6B85"/>
              </a:buClr>
              <a:buSzPts val="1100"/>
              <a:buFont typeface="Calibri"/>
              <a:buNone/>
            </a:pPr>
            <a:r>
              <a:rPr b="0" i="1" lang="en-US" sz="1100" u="none" cap="none" strike="noStrike">
                <a:solidFill>
                  <a:srgbClr val="6B6B85"/>
                </a:solidFill>
                <a:latin typeface="Calibri"/>
                <a:ea typeface="Calibri"/>
                <a:cs typeface="Calibri"/>
                <a:sym typeface="Calibri"/>
              </a:rPr>
              <a:t>haridusportaal.edu.ee/uuringud</a:t>
            </a:r>
            <a:endParaRPr b="0" i="0" sz="1250" u="none" cap="none" strike="noStrike">
              <a:solidFill>
                <a:schemeClr val="dk1"/>
              </a:solidFill>
              <a:latin typeface="Calibri"/>
              <a:ea typeface="Calibri"/>
              <a:cs typeface="Calibri"/>
              <a:sym typeface="Calibri"/>
            </a:endParaRPr>
          </a:p>
          <a:p>
            <a:pPr indent="0" lvl="0" marL="0" marR="0" rtl="0" algn="l">
              <a:lnSpc>
                <a:spcPct val="115000"/>
              </a:lnSpc>
              <a:spcBef>
                <a:spcPts val="800"/>
              </a:spcBef>
              <a:spcAft>
                <a:spcPts val="0"/>
              </a:spcAft>
              <a:buClr>
                <a:srgbClr val="212B5C"/>
              </a:buClr>
              <a:buSzPts val="1250"/>
              <a:buFont typeface="Calibri"/>
              <a:buNone/>
            </a:pPr>
            <a:r>
              <a:rPr b="1" i="0" lang="en-US" sz="1250" u="none" cap="none" strike="noStrike">
                <a:solidFill>
                  <a:srgbClr val="212B5C"/>
                </a:solidFill>
                <a:latin typeface="Calibri"/>
                <a:ea typeface="Calibri"/>
                <a:cs typeface="Calibri"/>
                <a:sym typeface="Calibri"/>
              </a:rPr>
              <a:t>Harno</a:t>
            </a:r>
            <a:endParaRPr b="0" i="0" sz="1250" u="none" cap="none" strike="noStrike">
              <a:solidFill>
                <a:schemeClr val="dk1"/>
              </a:solidFill>
              <a:latin typeface="Calibri"/>
              <a:ea typeface="Calibri"/>
              <a:cs typeface="Calibri"/>
              <a:sym typeface="Calibri"/>
            </a:endParaRPr>
          </a:p>
          <a:p>
            <a:pPr indent="0" lvl="0" marL="0" marR="0" rtl="0" algn="l">
              <a:lnSpc>
                <a:spcPct val="115000"/>
              </a:lnSpc>
              <a:spcBef>
                <a:spcPts val="800"/>
              </a:spcBef>
              <a:spcAft>
                <a:spcPts val="0"/>
              </a:spcAft>
              <a:buClr>
                <a:srgbClr val="6B6B85"/>
              </a:buClr>
              <a:buSzPts val="1100"/>
              <a:buFont typeface="Calibri"/>
              <a:buNone/>
            </a:pPr>
            <a:r>
              <a:rPr b="0" i="1" lang="en-US" sz="1100" u="none" cap="none" strike="noStrike">
                <a:solidFill>
                  <a:srgbClr val="6B6B85"/>
                </a:solidFill>
                <a:latin typeface="Calibri"/>
                <a:ea typeface="Calibri"/>
                <a:cs typeface="Calibri"/>
                <a:sym typeface="Calibri"/>
              </a:rPr>
              <a:t>noorteseire, harno.ee</a:t>
            </a:r>
            <a:endParaRPr b="0" i="0" sz="1250" u="none" cap="none" strike="noStrike">
              <a:solidFill>
                <a:schemeClr val="dk1"/>
              </a:solidFill>
              <a:latin typeface="Calibri"/>
              <a:ea typeface="Calibri"/>
              <a:cs typeface="Calibri"/>
              <a:sym typeface="Calibri"/>
            </a:endParaRPr>
          </a:p>
          <a:p>
            <a:pPr indent="0" lvl="0" marL="0" marR="0" rtl="0" algn="l">
              <a:lnSpc>
                <a:spcPct val="115000"/>
              </a:lnSpc>
              <a:spcBef>
                <a:spcPts val="800"/>
              </a:spcBef>
              <a:spcAft>
                <a:spcPts val="0"/>
              </a:spcAft>
              <a:buClr>
                <a:srgbClr val="212B5C"/>
              </a:buClr>
              <a:buSzPts val="1250"/>
              <a:buFont typeface="Calibri"/>
              <a:buNone/>
            </a:pPr>
            <a:r>
              <a:rPr b="1" i="0" lang="en-US" sz="1250" u="none" cap="none" strike="noStrike">
                <a:solidFill>
                  <a:srgbClr val="212B5C"/>
                </a:solidFill>
                <a:latin typeface="Calibri"/>
                <a:ea typeface="Calibri"/>
                <a:cs typeface="Calibri"/>
                <a:sym typeface="Calibri"/>
              </a:rPr>
              <a:t>Praxis</a:t>
            </a:r>
            <a:endParaRPr b="0" i="0" sz="1250" u="none" cap="none" strike="noStrike">
              <a:solidFill>
                <a:schemeClr val="dk1"/>
              </a:solidFill>
              <a:latin typeface="Calibri"/>
              <a:ea typeface="Calibri"/>
              <a:cs typeface="Calibri"/>
              <a:sym typeface="Calibri"/>
            </a:endParaRPr>
          </a:p>
          <a:p>
            <a:pPr indent="0" lvl="0" marL="0" marR="0" rtl="0" algn="l">
              <a:lnSpc>
                <a:spcPct val="115000"/>
              </a:lnSpc>
              <a:spcBef>
                <a:spcPts val="800"/>
              </a:spcBef>
              <a:spcAft>
                <a:spcPts val="0"/>
              </a:spcAft>
              <a:buClr>
                <a:srgbClr val="6B6B85"/>
              </a:buClr>
              <a:buSzPts val="1100"/>
              <a:buFont typeface="Calibri"/>
              <a:buNone/>
            </a:pPr>
            <a:r>
              <a:rPr b="0" i="1" lang="en-US" sz="1100" u="none" cap="none" strike="noStrike">
                <a:solidFill>
                  <a:srgbClr val="6B6B85"/>
                </a:solidFill>
                <a:latin typeface="Calibri"/>
                <a:ea typeface="Calibri"/>
                <a:cs typeface="Calibri"/>
                <a:sym typeface="Calibri"/>
              </a:rPr>
              <a:t>praxis.ee/tood</a:t>
            </a:r>
            <a:endParaRPr b="0" i="0" sz="1250" u="none" cap="none" strike="noStrike">
              <a:solidFill>
                <a:schemeClr val="dk1"/>
              </a:solidFill>
              <a:latin typeface="Calibri"/>
              <a:ea typeface="Calibri"/>
              <a:cs typeface="Calibri"/>
              <a:sym typeface="Calibri"/>
            </a:endParaRPr>
          </a:p>
        </p:txBody>
      </p:sp>
      <p:sp>
        <p:nvSpPr>
          <p:cNvPr id="380" name="Google Shape;380;p16"/>
          <p:cNvSpPr/>
          <p:nvPr/>
        </p:nvSpPr>
        <p:spPr>
          <a:xfrm>
            <a:off x="8101584" y="1783080"/>
            <a:ext cx="3520440" cy="457200"/>
          </a:xfrm>
          <a:prstGeom prst="rect">
            <a:avLst/>
          </a:prstGeom>
          <a:noFill/>
          <a:ln>
            <a:noFill/>
          </a:ln>
        </p:spPr>
        <p:txBody>
          <a:bodyPr anchorCtr="0" anchor="t" bIns="45700" lIns="91425" spcFirstLastPara="1" rIns="91425" wrap="square" tIns="45700">
            <a:noAutofit/>
          </a:bodyPr>
          <a:lstStyle/>
          <a:p>
            <a:pPr indent="0" lvl="0" marL="0" marR="0" rtl="0" algn="l">
              <a:lnSpc>
                <a:spcPct val="105000"/>
              </a:lnSpc>
              <a:spcBef>
                <a:spcPts val="0"/>
              </a:spcBef>
              <a:spcAft>
                <a:spcPts val="0"/>
              </a:spcAft>
              <a:buClr>
                <a:srgbClr val="F96167"/>
              </a:buClr>
              <a:buSzPts val="1550"/>
              <a:buFont typeface="Cambria"/>
              <a:buNone/>
            </a:pPr>
            <a:r>
              <a:rPr b="1" i="0" lang="en-US" sz="1550" u="none" cap="none" strike="noStrike">
                <a:solidFill>
                  <a:srgbClr val="F96167"/>
                </a:solidFill>
                <a:latin typeface="Cambria"/>
                <a:ea typeface="Cambria"/>
                <a:cs typeface="Cambria"/>
                <a:sym typeface="Cambria"/>
              </a:rPr>
              <a:t>Kodanikuühiskond ja statistika</a:t>
            </a:r>
            <a:endParaRPr b="0" i="0" sz="1550" u="none" cap="none" strike="noStrike">
              <a:solidFill>
                <a:schemeClr val="dk1"/>
              </a:solidFill>
              <a:latin typeface="Calibri"/>
              <a:ea typeface="Calibri"/>
              <a:cs typeface="Calibri"/>
              <a:sym typeface="Calibri"/>
            </a:endParaRPr>
          </a:p>
        </p:txBody>
      </p:sp>
      <p:sp>
        <p:nvSpPr>
          <p:cNvPr id="381" name="Google Shape;381;p16"/>
          <p:cNvSpPr/>
          <p:nvPr/>
        </p:nvSpPr>
        <p:spPr>
          <a:xfrm>
            <a:off x="8101584" y="2286000"/>
            <a:ext cx="3520440" cy="36576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Clr>
                <a:srgbClr val="212B5C"/>
              </a:buClr>
              <a:buSzPts val="1250"/>
              <a:buFont typeface="Calibri"/>
              <a:buNone/>
            </a:pPr>
            <a:r>
              <a:rPr b="1" i="0" lang="en-US" sz="1250" u="none" cap="none" strike="noStrike">
                <a:solidFill>
                  <a:srgbClr val="212B5C"/>
                </a:solidFill>
                <a:latin typeface="Calibri"/>
                <a:ea typeface="Calibri"/>
                <a:cs typeface="Calibri"/>
                <a:sym typeface="Calibri"/>
              </a:rPr>
              <a:t>Heakodanik.ee</a:t>
            </a:r>
            <a:endParaRPr b="0" i="0" sz="1250" u="none" cap="none" strike="noStrike">
              <a:solidFill>
                <a:schemeClr val="dk1"/>
              </a:solidFill>
              <a:latin typeface="Calibri"/>
              <a:ea typeface="Calibri"/>
              <a:cs typeface="Calibri"/>
              <a:sym typeface="Calibri"/>
            </a:endParaRPr>
          </a:p>
          <a:p>
            <a:pPr indent="0" lvl="0" marL="0" marR="0" rtl="0" algn="l">
              <a:lnSpc>
                <a:spcPct val="115000"/>
              </a:lnSpc>
              <a:spcBef>
                <a:spcPts val="800"/>
              </a:spcBef>
              <a:spcAft>
                <a:spcPts val="0"/>
              </a:spcAft>
              <a:buClr>
                <a:srgbClr val="6B6B85"/>
              </a:buClr>
              <a:buSzPts val="1100"/>
              <a:buFont typeface="Calibri"/>
              <a:buNone/>
            </a:pPr>
            <a:r>
              <a:rPr b="0" i="1" lang="en-US" sz="1100" u="none" cap="none" strike="noStrike">
                <a:solidFill>
                  <a:srgbClr val="6B6B85"/>
                </a:solidFill>
                <a:latin typeface="Calibri"/>
                <a:ea typeface="Calibri"/>
                <a:cs typeface="Calibri"/>
                <a:sym typeface="Calibri"/>
              </a:rPr>
              <a:t>Vabaühenduste Liit</a:t>
            </a:r>
            <a:endParaRPr b="0" i="0" sz="1250" u="none" cap="none" strike="noStrike">
              <a:solidFill>
                <a:schemeClr val="dk1"/>
              </a:solidFill>
              <a:latin typeface="Calibri"/>
              <a:ea typeface="Calibri"/>
              <a:cs typeface="Calibri"/>
              <a:sym typeface="Calibri"/>
            </a:endParaRPr>
          </a:p>
          <a:p>
            <a:pPr indent="0" lvl="0" marL="0" marR="0" rtl="0" algn="l">
              <a:lnSpc>
                <a:spcPct val="115000"/>
              </a:lnSpc>
              <a:spcBef>
                <a:spcPts val="800"/>
              </a:spcBef>
              <a:spcAft>
                <a:spcPts val="0"/>
              </a:spcAft>
              <a:buClr>
                <a:srgbClr val="212B5C"/>
              </a:buClr>
              <a:buSzPts val="1250"/>
              <a:buFont typeface="Calibri"/>
              <a:buNone/>
            </a:pPr>
            <a:r>
              <a:rPr b="1" i="0" lang="en-US" sz="1250" u="none" cap="none" strike="noStrike">
                <a:solidFill>
                  <a:srgbClr val="212B5C"/>
                </a:solidFill>
                <a:latin typeface="Calibri"/>
                <a:ea typeface="Calibri"/>
                <a:cs typeface="Calibri"/>
                <a:sym typeface="Calibri"/>
              </a:rPr>
              <a:t>Siseministeerium</a:t>
            </a:r>
            <a:endParaRPr b="0" i="0" sz="1250" u="none" cap="none" strike="noStrike">
              <a:solidFill>
                <a:schemeClr val="dk1"/>
              </a:solidFill>
              <a:latin typeface="Calibri"/>
              <a:ea typeface="Calibri"/>
              <a:cs typeface="Calibri"/>
              <a:sym typeface="Calibri"/>
            </a:endParaRPr>
          </a:p>
          <a:p>
            <a:pPr indent="0" lvl="0" marL="0" marR="0" rtl="0" algn="l">
              <a:lnSpc>
                <a:spcPct val="115000"/>
              </a:lnSpc>
              <a:spcBef>
                <a:spcPts val="800"/>
              </a:spcBef>
              <a:spcAft>
                <a:spcPts val="0"/>
              </a:spcAft>
              <a:buClr>
                <a:srgbClr val="6B6B85"/>
              </a:buClr>
              <a:buSzPts val="1100"/>
              <a:buFont typeface="Calibri"/>
              <a:buNone/>
            </a:pPr>
            <a:r>
              <a:rPr b="0" i="1" lang="en-US" sz="1100" u="none" cap="none" strike="noStrike">
                <a:solidFill>
                  <a:srgbClr val="6B6B85"/>
                </a:solidFill>
                <a:latin typeface="Calibri"/>
                <a:ea typeface="Calibri"/>
                <a:cs typeface="Calibri"/>
                <a:sym typeface="Calibri"/>
              </a:rPr>
              <a:t>kodanikuühiskonna alaleht + EKAK</a:t>
            </a:r>
            <a:endParaRPr b="0" i="0" sz="1250" u="none" cap="none" strike="noStrike">
              <a:solidFill>
                <a:schemeClr val="dk1"/>
              </a:solidFill>
              <a:latin typeface="Calibri"/>
              <a:ea typeface="Calibri"/>
              <a:cs typeface="Calibri"/>
              <a:sym typeface="Calibri"/>
            </a:endParaRPr>
          </a:p>
          <a:p>
            <a:pPr indent="0" lvl="0" marL="0" marR="0" rtl="0" algn="l">
              <a:lnSpc>
                <a:spcPct val="115000"/>
              </a:lnSpc>
              <a:spcBef>
                <a:spcPts val="800"/>
              </a:spcBef>
              <a:spcAft>
                <a:spcPts val="0"/>
              </a:spcAft>
              <a:buClr>
                <a:srgbClr val="212B5C"/>
              </a:buClr>
              <a:buSzPts val="1250"/>
              <a:buFont typeface="Calibri"/>
              <a:buNone/>
            </a:pPr>
            <a:r>
              <a:rPr b="1" i="0" lang="en-US" sz="1250" u="none" cap="none" strike="noStrike">
                <a:solidFill>
                  <a:srgbClr val="212B5C"/>
                </a:solidFill>
                <a:latin typeface="Calibri"/>
                <a:ea typeface="Calibri"/>
                <a:cs typeface="Calibri"/>
                <a:sym typeface="Calibri"/>
              </a:rPr>
              <a:t>KÜSK</a:t>
            </a:r>
            <a:endParaRPr b="0" i="0" sz="1250" u="none" cap="none" strike="noStrike">
              <a:solidFill>
                <a:schemeClr val="dk1"/>
              </a:solidFill>
              <a:latin typeface="Calibri"/>
              <a:ea typeface="Calibri"/>
              <a:cs typeface="Calibri"/>
              <a:sym typeface="Calibri"/>
            </a:endParaRPr>
          </a:p>
          <a:p>
            <a:pPr indent="0" lvl="0" marL="0" marR="0" rtl="0" algn="l">
              <a:lnSpc>
                <a:spcPct val="115000"/>
              </a:lnSpc>
              <a:spcBef>
                <a:spcPts val="800"/>
              </a:spcBef>
              <a:spcAft>
                <a:spcPts val="0"/>
              </a:spcAft>
              <a:buClr>
                <a:srgbClr val="6B6B85"/>
              </a:buClr>
              <a:buSzPts val="1100"/>
              <a:buFont typeface="Calibri"/>
              <a:buNone/>
            </a:pPr>
            <a:r>
              <a:rPr b="0" i="1" lang="en-US" sz="1100" u="none" cap="none" strike="noStrike">
                <a:solidFill>
                  <a:srgbClr val="6B6B85"/>
                </a:solidFill>
                <a:latin typeface="Calibri"/>
                <a:ea typeface="Calibri"/>
                <a:cs typeface="Calibri"/>
                <a:sym typeface="Calibri"/>
              </a:rPr>
              <a:t>Teadmuskogu</a:t>
            </a:r>
            <a:endParaRPr b="0" i="0" sz="1250" u="none" cap="none" strike="noStrike">
              <a:solidFill>
                <a:schemeClr val="dk1"/>
              </a:solidFill>
              <a:latin typeface="Calibri"/>
              <a:ea typeface="Calibri"/>
              <a:cs typeface="Calibri"/>
              <a:sym typeface="Calibri"/>
            </a:endParaRPr>
          </a:p>
          <a:p>
            <a:pPr indent="0" lvl="0" marL="0" marR="0" rtl="0" algn="l">
              <a:lnSpc>
                <a:spcPct val="115000"/>
              </a:lnSpc>
              <a:spcBef>
                <a:spcPts val="800"/>
              </a:spcBef>
              <a:spcAft>
                <a:spcPts val="0"/>
              </a:spcAft>
              <a:buClr>
                <a:srgbClr val="212B5C"/>
              </a:buClr>
              <a:buSzPts val="1250"/>
              <a:buFont typeface="Calibri"/>
              <a:buNone/>
            </a:pPr>
            <a:r>
              <a:rPr b="1" i="0" lang="en-US" sz="1250" u="none" cap="none" strike="noStrike">
                <a:solidFill>
                  <a:srgbClr val="212B5C"/>
                </a:solidFill>
                <a:latin typeface="Calibri"/>
                <a:ea typeface="Calibri"/>
                <a:cs typeface="Calibri"/>
                <a:sym typeface="Calibri"/>
              </a:rPr>
              <a:t>Statistikaamet</a:t>
            </a:r>
            <a:endParaRPr b="0" i="0" sz="1250" u="none" cap="none" strike="noStrike">
              <a:solidFill>
                <a:schemeClr val="dk1"/>
              </a:solidFill>
              <a:latin typeface="Calibri"/>
              <a:ea typeface="Calibri"/>
              <a:cs typeface="Calibri"/>
              <a:sym typeface="Calibri"/>
            </a:endParaRPr>
          </a:p>
          <a:p>
            <a:pPr indent="0" lvl="0" marL="0" marR="0" rtl="0" algn="l">
              <a:lnSpc>
                <a:spcPct val="115000"/>
              </a:lnSpc>
              <a:spcBef>
                <a:spcPts val="800"/>
              </a:spcBef>
              <a:spcAft>
                <a:spcPts val="0"/>
              </a:spcAft>
              <a:buClr>
                <a:srgbClr val="6B6B85"/>
              </a:buClr>
              <a:buSzPts val="1100"/>
              <a:buFont typeface="Calibri"/>
              <a:buNone/>
            </a:pPr>
            <a:r>
              <a:rPr b="0" i="1" lang="en-US" sz="1100" u="none" cap="none" strike="noStrike">
                <a:solidFill>
                  <a:srgbClr val="6B6B85"/>
                </a:solidFill>
                <a:latin typeface="Calibri"/>
                <a:ea typeface="Calibri"/>
                <a:cs typeface="Calibri"/>
                <a:sym typeface="Calibri"/>
              </a:rPr>
              <a:t>stat.ee, noorteseire juhtimislaud</a:t>
            </a:r>
            <a:endParaRPr b="0" i="0" sz="1250" u="none" cap="none" strike="noStrike">
              <a:solidFill>
                <a:schemeClr val="dk1"/>
              </a:solidFill>
              <a:latin typeface="Calibri"/>
              <a:ea typeface="Calibri"/>
              <a:cs typeface="Calibri"/>
              <a:sym typeface="Calibri"/>
            </a:endParaRPr>
          </a:p>
        </p:txBody>
      </p:sp>
      <p:sp>
        <p:nvSpPr>
          <p:cNvPr id="382" name="Google Shape;382;p16"/>
          <p:cNvSpPr/>
          <p:nvPr/>
        </p:nvSpPr>
        <p:spPr>
          <a:xfrm>
            <a:off x="11521440" y="6492240"/>
            <a:ext cx="457200" cy="27432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B85"/>
              </a:buClr>
              <a:buSzPts val="1000"/>
              <a:buFont typeface="Calibri"/>
              <a:buNone/>
            </a:pPr>
            <a:r>
              <a:rPr b="0" i="0" lang="en-US" sz="1000" u="none" cap="none" strike="noStrike">
                <a:solidFill>
                  <a:srgbClr val="6B6B85"/>
                </a:solidFill>
                <a:latin typeface="Calibri"/>
                <a:ea typeface="Calibri"/>
                <a:cs typeface="Calibri"/>
                <a:sym typeface="Calibri"/>
              </a:rPr>
              <a:t>16</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2B5C"/>
        </a:solidFill>
      </p:bgPr>
    </p:bg>
    <p:spTree>
      <p:nvGrpSpPr>
        <p:cNvPr id="387" name="Shape 387"/>
        <p:cNvGrpSpPr/>
        <p:nvPr/>
      </p:nvGrpSpPr>
      <p:grpSpPr>
        <a:xfrm>
          <a:off x="0" y="0"/>
          <a:ext cx="0" cy="0"/>
          <a:chOff x="0" y="0"/>
          <a:chExt cx="0" cy="0"/>
        </a:xfrm>
      </p:grpSpPr>
      <p:sp>
        <p:nvSpPr>
          <p:cNvPr id="388" name="Google Shape;388;p17"/>
          <p:cNvSpPr/>
          <p:nvPr/>
        </p:nvSpPr>
        <p:spPr>
          <a:xfrm>
            <a:off x="-1371600" y="-1371600"/>
            <a:ext cx="4114800" cy="4114800"/>
          </a:xfrm>
          <a:prstGeom prst="ellipse">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7"/>
          <p:cNvSpPr/>
          <p:nvPr/>
        </p:nvSpPr>
        <p:spPr>
          <a:xfrm>
            <a:off x="548640" y="457200"/>
            <a:ext cx="731520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200"/>
              <a:buFont typeface="Calibri"/>
              <a:buNone/>
            </a:pPr>
            <a:r>
              <a:rPr b="1" i="0" lang="en-US" sz="1200" u="none" cap="none" strike="noStrike">
                <a:solidFill>
                  <a:srgbClr val="F9E795"/>
                </a:solidFill>
                <a:latin typeface="Calibri"/>
                <a:ea typeface="Calibri"/>
                <a:cs typeface="Calibri"/>
                <a:sym typeface="Calibri"/>
              </a:rPr>
              <a:t>PRAKTILINE OSA</a:t>
            </a:r>
            <a:endParaRPr b="0" i="0" sz="1200" u="none" cap="none" strike="noStrike">
              <a:solidFill>
                <a:schemeClr val="dk1"/>
              </a:solidFill>
              <a:latin typeface="Calibri"/>
              <a:ea typeface="Calibri"/>
              <a:cs typeface="Calibri"/>
              <a:sym typeface="Calibri"/>
            </a:endParaRPr>
          </a:p>
        </p:txBody>
      </p:sp>
      <p:sp>
        <p:nvSpPr>
          <p:cNvPr id="390" name="Google Shape;390;p17"/>
          <p:cNvSpPr/>
          <p:nvPr/>
        </p:nvSpPr>
        <p:spPr>
          <a:xfrm>
            <a:off x="548640" y="777240"/>
            <a:ext cx="10058400" cy="8229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3200"/>
              <a:buFont typeface="Cambria"/>
              <a:buNone/>
            </a:pPr>
            <a:r>
              <a:rPr b="1" i="0" lang="en-US" sz="3200" u="none" cap="none" strike="noStrike">
                <a:solidFill>
                  <a:srgbClr val="FFFFFF"/>
                </a:solidFill>
                <a:latin typeface="Cambria"/>
                <a:ea typeface="Cambria"/>
                <a:cs typeface="Cambria"/>
                <a:sym typeface="Cambria"/>
              </a:rPr>
              <a:t>Nüüd kirjutame ise</a:t>
            </a:r>
            <a:endParaRPr b="0" i="0" sz="3200" u="none" cap="none" strike="noStrike">
              <a:solidFill>
                <a:schemeClr val="dk1"/>
              </a:solidFill>
              <a:latin typeface="Calibri"/>
              <a:ea typeface="Calibri"/>
              <a:cs typeface="Calibri"/>
              <a:sym typeface="Calibri"/>
            </a:endParaRPr>
          </a:p>
        </p:txBody>
      </p:sp>
      <p:sp>
        <p:nvSpPr>
          <p:cNvPr id="391" name="Google Shape;391;p17"/>
          <p:cNvSpPr/>
          <p:nvPr/>
        </p:nvSpPr>
        <p:spPr>
          <a:xfrm>
            <a:off x="548640" y="1783080"/>
            <a:ext cx="5212080" cy="3931920"/>
          </a:xfrm>
          <a:prstGeom prst="roundRect">
            <a:avLst>
              <a:gd fmla="val 2326" name="adj"/>
            </a:avLst>
          </a:prstGeom>
          <a:solidFill>
            <a:srgbClr val="2632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17"/>
          <p:cNvSpPr/>
          <p:nvPr/>
        </p:nvSpPr>
        <p:spPr>
          <a:xfrm>
            <a:off x="868680" y="2057400"/>
            <a:ext cx="548640" cy="54864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17"/>
          <p:cNvSpPr/>
          <p:nvPr/>
        </p:nvSpPr>
        <p:spPr>
          <a:xfrm>
            <a:off x="868680" y="2057400"/>
            <a:ext cx="548640" cy="5486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60"/>
              <a:buFont typeface="Cambria"/>
              <a:buNone/>
            </a:pPr>
            <a:r>
              <a:rPr b="1" i="0" lang="en-US" sz="1560" u="none" cap="none" strike="noStrike">
                <a:solidFill>
                  <a:srgbClr val="FFFFFF"/>
                </a:solidFill>
                <a:latin typeface="Cambria"/>
                <a:ea typeface="Cambria"/>
                <a:cs typeface="Cambria"/>
                <a:sym typeface="Cambria"/>
              </a:rPr>
              <a:t>M</a:t>
            </a:r>
            <a:endParaRPr b="0" i="0" sz="1560" u="none" cap="none" strike="noStrike">
              <a:solidFill>
                <a:schemeClr val="dk1"/>
              </a:solidFill>
              <a:latin typeface="Calibri"/>
              <a:ea typeface="Calibri"/>
              <a:cs typeface="Calibri"/>
              <a:sym typeface="Calibri"/>
            </a:endParaRPr>
          </a:p>
        </p:txBody>
      </p:sp>
      <p:sp>
        <p:nvSpPr>
          <p:cNvPr id="394" name="Google Shape;394;p17"/>
          <p:cNvSpPr/>
          <p:nvPr/>
        </p:nvSpPr>
        <p:spPr>
          <a:xfrm>
            <a:off x="1600200" y="2103120"/>
            <a:ext cx="402336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800"/>
              <a:buFont typeface="Cambria"/>
              <a:buNone/>
            </a:pPr>
            <a:r>
              <a:rPr b="1" i="0" lang="en-US" sz="1800" u="none" cap="none" strike="noStrike">
                <a:solidFill>
                  <a:srgbClr val="F9E795"/>
                </a:solidFill>
                <a:latin typeface="Cambria"/>
                <a:ea typeface="Cambria"/>
                <a:cs typeface="Cambria"/>
                <a:sym typeface="Cambria"/>
              </a:rPr>
              <a:t>Moderaatori roll</a:t>
            </a:r>
            <a:endParaRPr b="0" i="0" sz="1800" u="none" cap="none" strike="noStrike">
              <a:solidFill>
                <a:schemeClr val="dk1"/>
              </a:solidFill>
              <a:latin typeface="Calibri"/>
              <a:ea typeface="Calibri"/>
              <a:cs typeface="Calibri"/>
              <a:sym typeface="Calibri"/>
            </a:endParaRPr>
          </a:p>
        </p:txBody>
      </p:sp>
      <p:sp>
        <p:nvSpPr>
          <p:cNvPr id="395" name="Google Shape;395;p17"/>
          <p:cNvSpPr/>
          <p:nvPr/>
        </p:nvSpPr>
        <p:spPr>
          <a:xfrm>
            <a:off x="868680" y="2743200"/>
            <a:ext cx="457200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D6D9F0"/>
              </a:buClr>
              <a:buSzPts val="1350"/>
              <a:buFont typeface="Calibri"/>
              <a:buNone/>
            </a:pPr>
            <a:r>
              <a:rPr b="0" i="1" lang="en-US" sz="1350" u="none" cap="none" strike="noStrike">
                <a:solidFill>
                  <a:srgbClr val="D6D9F0"/>
                </a:solidFill>
                <a:latin typeface="Calibri"/>
                <a:ea typeface="Calibri"/>
                <a:cs typeface="Calibri"/>
                <a:sym typeface="Calibri"/>
              </a:rPr>
              <a:t>Moderaator toetab gruppi kogu praktilise osa vältel:</a:t>
            </a:r>
            <a:endParaRPr b="0" i="0" sz="1350" u="none" cap="none" strike="noStrike">
              <a:solidFill>
                <a:schemeClr val="dk1"/>
              </a:solidFill>
              <a:latin typeface="Calibri"/>
              <a:ea typeface="Calibri"/>
              <a:cs typeface="Calibri"/>
              <a:sym typeface="Calibri"/>
            </a:endParaRPr>
          </a:p>
        </p:txBody>
      </p:sp>
      <p:sp>
        <p:nvSpPr>
          <p:cNvPr id="396" name="Google Shape;396;p17"/>
          <p:cNvSpPr/>
          <p:nvPr/>
        </p:nvSpPr>
        <p:spPr>
          <a:xfrm>
            <a:off x="868680" y="3246120"/>
            <a:ext cx="4572000" cy="1645920"/>
          </a:xfrm>
          <a:prstGeom prst="rect">
            <a:avLst/>
          </a:prstGeom>
          <a:noFill/>
          <a:ln>
            <a:noFill/>
          </a:ln>
        </p:spPr>
        <p:txBody>
          <a:bodyPr anchorCtr="0" anchor="ctr" bIns="45700" lIns="91425" spcFirstLastPara="1" rIns="91425" wrap="square" tIns="45700">
            <a:noAutofit/>
          </a:bodyPr>
          <a:lstStyle/>
          <a:p>
            <a:pPr indent="-342900" lvl="0" marL="342900" marR="0" rtl="0" algn="l">
              <a:lnSpc>
                <a:spcPct val="135000"/>
              </a:lnSpc>
              <a:spcBef>
                <a:spcPts val="0"/>
              </a:spcBef>
              <a:spcAft>
                <a:spcPts val="0"/>
              </a:spcAft>
              <a:buClr>
                <a:srgbClr val="FFFFFF"/>
              </a:buClr>
              <a:buSzPts val="1400"/>
              <a:buFont typeface="Calibri"/>
              <a:buChar char="•"/>
            </a:pPr>
            <a:r>
              <a:rPr b="1" i="0" lang="en-US" sz="1400" u="none" cap="none" strike="noStrike">
                <a:solidFill>
                  <a:srgbClr val="FFFFFF"/>
                </a:solidFill>
                <a:latin typeface="Calibri"/>
                <a:ea typeface="Calibri"/>
                <a:cs typeface="Calibri"/>
                <a:sym typeface="Calibri"/>
              </a:rPr>
              <a:t>Aitab</a:t>
            </a:r>
            <a:endParaRPr b="0" i="0" sz="1400" u="none" cap="none" strike="noStrike">
              <a:solidFill>
                <a:schemeClr val="dk1"/>
              </a:solidFill>
              <a:latin typeface="Calibri"/>
              <a:ea typeface="Calibri"/>
              <a:cs typeface="Calibri"/>
              <a:sym typeface="Calibri"/>
            </a:endParaRPr>
          </a:p>
          <a:p>
            <a:pPr indent="-342900" lvl="0" marL="342900" marR="0" rtl="0" algn="l">
              <a:lnSpc>
                <a:spcPct val="135000"/>
              </a:lnSpc>
              <a:spcBef>
                <a:spcPts val="0"/>
              </a:spcBef>
              <a:spcAft>
                <a:spcPts val="0"/>
              </a:spcAft>
              <a:buClr>
                <a:srgbClr val="FFFFFF"/>
              </a:buClr>
              <a:buSzPts val="1400"/>
              <a:buFont typeface="Calibri"/>
              <a:buChar char="•"/>
            </a:pPr>
            <a:r>
              <a:rPr b="1" i="0" lang="en-US" sz="1400" u="none" cap="none" strike="noStrike">
                <a:solidFill>
                  <a:srgbClr val="FFFFFF"/>
                </a:solidFill>
                <a:latin typeface="Calibri"/>
                <a:ea typeface="Calibri"/>
                <a:cs typeface="Calibri"/>
                <a:sym typeface="Calibri"/>
              </a:rPr>
              <a:t>Nõustab</a:t>
            </a:r>
            <a:endParaRPr b="0" i="0" sz="1400" u="none" cap="none" strike="noStrike">
              <a:solidFill>
                <a:schemeClr val="dk1"/>
              </a:solidFill>
              <a:latin typeface="Calibri"/>
              <a:ea typeface="Calibri"/>
              <a:cs typeface="Calibri"/>
              <a:sym typeface="Calibri"/>
            </a:endParaRPr>
          </a:p>
          <a:p>
            <a:pPr indent="-342900" lvl="0" marL="342900" marR="0" rtl="0" algn="l">
              <a:lnSpc>
                <a:spcPct val="135000"/>
              </a:lnSpc>
              <a:spcBef>
                <a:spcPts val="0"/>
              </a:spcBef>
              <a:spcAft>
                <a:spcPts val="0"/>
              </a:spcAft>
              <a:buClr>
                <a:srgbClr val="FFFFFF"/>
              </a:buClr>
              <a:buSzPts val="1400"/>
              <a:buFont typeface="Calibri"/>
              <a:buChar char="•"/>
            </a:pPr>
            <a:r>
              <a:rPr b="1" i="0" lang="en-US" sz="1400" u="none" cap="none" strike="noStrike">
                <a:solidFill>
                  <a:srgbClr val="FFFFFF"/>
                </a:solidFill>
                <a:latin typeface="Calibri"/>
                <a:ea typeface="Calibri"/>
                <a:cs typeface="Calibri"/>
                <a:sym typeface="Calibri"/>
              </a:rPr>
              <a:t>Suunab kirjutamist</a:t>
            </a:r>
            <a:endParaRPr b="0" i="0" sz="1400" u="none" cap="none" strike="noStrike">
              <a:solidFill>
                <a:schemeClr val="dk1"/>
              </a:solidFill>
              <a:latin typeface="Calibri"/>
              <a:ea typeface="Calibri"/>
              <a:cs typeface="Calibri"/>
              <a:sym typeface="Calibri"/>
            </a:endParaRPr>
          </a:p>
          <a:p>
            <a:pPr indent="-342900" lvl="0" marL="342900" marR="0" rtl="0" algn="l">
              <a:lnSpc>
                <a:spcPct val="135000"/>
              </a:lnSpc>
              <a:spcBef>
                <a:spcPts val="0"/>
              </a:spcBef>
              <a:spcAft>
                <a:spcPts val="0"/>
              </a:spcAft>
              <a:buClr>
                <a:srgbClr val="FFFFFF"/>
              </a:buClr>
              <a:buSzPts val="1400"/>
              <a:buFont typeface="Calibri"/>
              <a:buChar char="•"/>
            </a:pPr>
            <a:r>
              <a:rPr b="1" i="0" lang="en-US" sz="1400" u="none" cap="none" strike="noStrike">
                <a:solidFill>
                  <a:srgbClr val="FFFFFF"/>
                </a:solidFill>
                <a:latin typeface="Calibri"/>
                <a:ea typeface="Calibri"/>
                <a:cs typeface="Calibri"/>
                <a:sym typeface="Calibri"/>
              </a:rPr>
              <a:t>Liigub laudade vahel ja aitab sõnastada</a:t>
            </a:r>
            <a:endParaRPr b="0" i="0" sz="1400" u="none" cap="none" strike="noStrike">
              <a:solidFill>
                <a:schemeClr val="dk1"/>
              </a:solidFill>
              <a:latin typeface="Calibri"/>
              <a:ea typeface="Calibri"/>
              <a:cs typeface="Calibri"/>
              <a:sym typeface="Calibri"/>
            </a:endParaRPr>
          </a:p>
        </p:txBody>
      </p:sp>
      <p:sp>
        <p:nvSpPr>
          <p:cNvPr id="397" name="Google Shape;397;p17"/>
          <p:cNvSpPr/>
          <p:nvPr/>
        </p:nvSpPr>
        <p:spPr>
          <a:xfrm>
            <a:off x="868680" y="5120640"/>
            <a:ext cx="457200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1CC"/>
              </a:buClr>
              <a:buSzPts val="1250"/>
              <a:buFont typeface="Calibri"/>
              <a:buNone/>
            </a:pPr>
            <a:r>
              <a:rPr b="0" i="1" lang="en-US" sz="1250" u="none" cap="none" strike="noStrike">
                <a:solidFill>
                  <a:srgbClr val="9AA1CC"/>
                </a:solidFill>
                <a:latin typeface="Calibri"/>
                <a:ea typeface="Calibri"/>
                <a:cs typeface="Calibri"/>
                <a:sym typeface="Calibri"/>
              </a:rPr>
              <a:t>Ei kirjuta ise projekti</a:t>
            </a:r>
            <a:endParaRPr b="0" i="0" sz="1250" u="none" cap="none" strike="noStrike">
              <a:solidFill>
                <a:schemeClr val="dk1"/>
              </a:solidFill>
              <a:latin typeface="Calibri"/>
              <a:ea typeface="Calibri"/>
              <a:cs typeface="Calibri"/>
              <a:sym typeface="Calibri"/>
            </a:endParaRPr>
          </a:p>
        </p:txBody>
      </p:sp>
      <p:sp>
        <p:nvSpPr>
          <p:cNvPr id="398" name="Google Shape;398;p17"/>
          <p:cNvSpPr/>
          <p:nvPr/>
        </p:nvSpPr>
        <p:spPr>
          <a:xfrm>
            <a:off x="6035040" y="1783080"/>
            <a:ext cx="5212080" cy="3931920"/>
          </a:xfrm>
          <a:prstGeom prst="roundRect">
            <a:avLst>
              <a:gd fmla="val 2326" name="adj"/>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7"/>
          <p:cNvSpPr/>
          <p:nvPr/>
        </p:nvSpPr>
        <p:spPr>
          <a:xfrm>
            <a:off x="6355080" y="2057400"/>
            <a:ext cx="548640" cy="54864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7"/>
          <p:cNvSpPr/>
          <p:nvPr/>
        </p:nvSpPr>
        <p:spPr>
          <a:xfrm>
            <a:off x="6355080" y="2057400"/>
            <a:ext cx="548640" cy="5486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212B5C"/>
              </a:buClr>
              <a:buSzPts val="1560"/>
              <a:buFont typeface="Cambria"/>
              <a:buNone/>
            </a:pPr>
            <a:r>
              <a:rPr b="1" i="0" lang="en-US" sz="1560" u="none" cap="none" strike="noStrike">
                <a:solidFill>
                  <a:srgbClr val="212B5C"/>
                </a:solidFill>
                <a:latin typeface="Cambria"/>
                <a:ea typeface="Cambria"/>
                <a:cs typeface="Cambria"/>
                <a:sym typeface="Cambria"/>
              </a:rPr>
              <a:t>G</a:t>
            </a:r>
            <a:endParaRPr b="0" i="0" sz="1560" u="none" cap="none" strike="noStrike">
              <a:solidFill>
                <a:schemeClr val="dk1"/>
              </a:solidFill>
              <a:latin typeface="Calibri"/>
              <a:ea typeface="Calibri"/>
              <a:cs typeface="Calibri"/>
              <a:sym typeface="Calibri"/>
            </a:endParaRPr>
          </a:p>
        </p:txBody>
      </p:sp>
      <p:sp>
        <p:nvSpPr>
          <p:cNvPr id="401" name="Google Shape;401;p17"/>
          <p:cNvSpPr/>
          <p:nvPr/>
        </p:nvSpPr>
        <p:spPr>
          <a:xfrm>
            <a:off x="7086600" y="2103120"/>
            <a:ext cx="402336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650"/>
              <a:buFont typeface="Cambria"/>
              <a:buNone/>
            </a:pPr>
            <a:r>
              <a:rPr b="1" i="0" lang="en-US" sz="1650" u="none" cap="none" strike="noStrike">
                <a:solidFill>
                  <a:srgbClr val="212B5C"/>
                </a:solidFill>
                <a:latin typeface="Cambria"/>
                <a:ea typeface="Cambria"/>
                <a:cs typeface="Cambria"/>
                <a:sym typeface="Cambria"/>
              </a:rPr>
              <a:t>Tööleht: projektist mõjuni</a:t>
            </a:r>
            <a:endParaRPr b="0" i="0" sz="1650" u="none" cap="none" strike="noStrike">
              <a:solidFill>
                <a:schemeClr val="dk1"/>
              </a:solidFill>
              <a:latin typeface="Calibri"/>
              <a:ea typeface="Calibri"/>
              <a:cs typeface="Calibri"/>
              <a:sym typeface="Calibri"/>
            </a:endParaRPr>
          </a:p>
        </p:txBody>
      </p:sp>
      <p:sp>
        <p:nvSpPr>
          <p:cNvPr id="402" name="Google Shape;402;p17"/>
          <p:cNvSpPr/>
          <p:nvPr/>
        </p:nvSpPr>
        <p:spPr>
          <a:xfrm>
            <a:off x="6355080" y="2651760"/>
            <a:ext cx="457200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250"/>
              <a:buFont typeface="Calibri"/>
              <a:buNone/>
            </a:pPr>
            <a:r>
              <a:rPr b="0" i="1" lang="en-US" sz="1250" u="none" cap="none" strike="noStrike">
                <a:solidFill>
                  <a:srgbClr val="212B5C"/>
                </a:solidFill>
                <a:latin typeface="Calibri"/>
                <a:ea typeface="Calibri"/>
                <a:cs typeface="Calibri"/>
                <a:sym typeface="Calibri"/>
              </a:rPr>
              <a:t>30 min · vastake koos grupiga kolmele küsimusele:</a:t>
            </a:r>
            <a:endParaRPr b="0" i="0" sz="1250" u="none" cap="none" strike="noStrike">
              <a:solidFill>
                <a:schemeClr val="dk1"/>
              </a:solidFill>
              <a:latin typeface="Calibri"/>
              <a:ea typeface="Calibri"/>
              <a:cs typeface="Calibri"/>
              <a:sym typeface="Calibri"/>
            </a:endParaRPr>
          </a:p>
        </p:txBody>
      </p:sp>
      <p:sp>
        <p:nvSpPr>
          <p:cNvPr id="403" name="Google Shape;403;p17"/>
          <p:cNvSpPr/>
          <p:nvPr/>
        </p:nvSpPr>
        <p:spPr>
          <a:xfrm>
            <a:off x="6355080" y="3108960"/>
            <a:ext cx="4572000" cy="237744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212B5C"/>
              </a:buClr>
              <a:buSzPts val="1300"/>
              <a:buFont typeface="Calibri"/>
              <a:buNone/>
            </a:pPr>
            <a:r>
              <a:rPr b="1" i="0" lang="en-US" sz="1300" u="none" cap="none" strike="noStrike">
                <a:solidFill>
                  <a:srgbClr val="212B5C"/>
                </a:solidFill>
                <a:latin typeface="Calibri"/>
                <a:ea typeface="Calibri"/>
                <a:cs typeface="Calibri"/>
                <a:sym typeface="Calibri"/>
              </a:rPr>
              <a:t>1. Mis muutub pärast projekti?</a:t>
            </a:r>
            <a:endParaRPr b="0" i="0" sz="1300" u="none" cap="none" strike="noStrike">
              <a:solidFill>
                <a:schemeClr val="dk1"/>
              </a:solidFill>
              <a:latin typeface="Calibri"/>
              <a:ea typeface="Calibri"/>
              <a:cs typeface="Calibri"/>
              <a:sym typeface="Calibri"/>
            </a:endParaRPr>
          </a:p>
          <a:p>
            <a:pPr indent="0" lvl="0" marL="0" marR="0" rtl="0" algn="l">
              <a:lnSpc>
                <a:spcPct val="120000"/>
              </a:lnSpc>
              <a:spcBef>
                <a:spcPts val="800"/>
              </a:spcBef>
              <a:spcAft>
                <a:spcPts val="0"/>
              </a:spcAft>
              <a:buClr>
                <a:srgbClr val="6B2A2E"/>
              </a:buClr>
              <a:buSzPts val="1100"/>
              <a:buFont typeface="Calibri"/>
              <a:buNone/>
            </a:pPr>
            <a:r>
              <a:rPr b="0" i="1" lang="en-US" sz="1100" u="none" cap="none" strike="noStrike">
                <a:solidFill>
                  <a:srgbClr val="6B2A2E"/>
                </a:solidFill>
                <a:latin typeface="Calibri"/>
                <a:ea typeface="Calibri"/>
                <a:cs typeface="Calibri"/>
                <a:sym typeface="Calibri"/>
              </a:rPr>
              <a:t>nt: osalejad tunnevad rohkem kuuluvust</a:t>
            </a:r>
            <a:endParaRPr b="0" i="0" sz="1300" u="none" cap="none" strike="noStrike">
              <a:solidFill>
                <a:schemeClr val="dk1"/>
              </a:solidFill>
              <a:latin typeface="Calibri"/>
              <a:ea typeface="Calibri"/>
              <a:cs typeface="Calibri"/>
              <a:sym typeface="Calibri"/>
            </a:endParaRPr>
          </a:p>
          <a:p>
            <a:pPr indent="0" lvl="0" marL="0" marR="0" rtl="0" algn="l">
              <a:lnSpc>
                <a:spcPct val="120000"/>
              </a:lnSpc>
              <a:spcBef>
                <a:spcPts val="800"/>
              </a:spcBef>
              <a:spcAft>
                <a:spcPts val="0"/>
              </a:spcAft>
              <a:buClr>
                <a:srgbClr val="212B5C"/>
              </a:buClr>
              <a:buSzPts val="1300"/>
              <a:buFont typeface="Calibri"/>
              <a:buNone/>
            </a:pPr>
            <a:r>
              <a:rPr b="1" i="0" lang="en-US" sz="1300" u="none" cap="none" strike="noStrike">
                <a:solidFill>
                  <a:srgbClr val="212B5C"/>
                </a:solidFill>
                <a:latin typeface="Calibri"/>
                <a:ea typeface="Calibri"/>
                <a:cs typeface="Calibri"/>
                <a:sym typeface="Calibri"/>
              </a:rPr>
              <a:t>2. Kuidas me seda mõõdame?</a:t>
            </a:r>
            <a:endParaRPr b="0" i="0" sz="1300" u="none" cap="none" strike="noStrike">
              <a:solidFill>
                <a:schemeClr val="dk1"/>
              </a:solidFill>
              <a:latin typeface="Calibri"/>
              <a:ea typeface="Calibri"/>
              <a:cs typeface="Calibri"/>
              <a:sym typeface="Calibri"/>
            </a:endParaRPr>
          </a:p>
          <a:p>
            <a:pPr indent="0" lvl="0" marL="0" marR="0" rtl="0" algn="l">
              <a:lnSpc>
                <a:spcPct val="120000"/>
              </a:lnSpc>
              <a:spcBef>
                <a:spcPts val="800"/>
              </a:spcBef>
              <a:spcAft>
                <a:spcPts val="0"/>
              </a:spcAft>
              <a:buClr>
                <a:srgbClr val="6B2A2E"/>
              </a:buClr>
              <a:buSzPts val="1100"/>
              <a:buFont typeface="Calibri"/>
              <a:buNone/>
            </a:pPr>
            <a:r>
              <a:rPr b="0" i="1" lang="en-US" sz="1100" u="none" cap="none" strike="noStrike">
                <a:solidFill>
                  <a:srgbClr val="6B2A2E"/>
                </a:solidFill>
                <a:latin typeface="Calibri"/>
                <a:ea typeface="Calibri"/>
                <a:cs typeface="Calibri"/>
                <a:sym typeface="Calibri"/>
              </a:rPr>
              <a:t>nt: tagasiside, uute osalejate arv</a:t>
            </a:r>
            <a:endParaRPr b="0" i="0" sz="1300" u="none" cap="none" strike="noStrike">
              <a:solidFill>
                <a:schemeClr val="dk1"/>
              </a:solidFill>
              <a:latin typeface="Calibri"/>
              <a:ea typeface="Calibri"/>
              <a:cs typeface="Calibri"/>
              <a:sym typeface="Calibri"/>
            </a:endParaRPr>
          </a:p>
          <a:p>
            <a:pPr indent="0" lvl="0" marL="0" marR="0" rtl="0" algn="l">
              <a:lnSpc>
                <a:spcPct val="120000"/>
              </a:lnSpc>
              <a:spcBef>
                <a:spcPts val="800"/>
              </a:spcBef>
              <a:spcAft>
                <a:spcPts val="0"/>
              </a:spcAft>
              <a:buClr>
                <a:srgbClr val="212B5C"/>
              </a:buClr>
              <a:buSzPts val="1300"/>
              <a:buFont typeface="Calibri"/>
              <a:buNone/>
            </a:pPr>
            <a:r>
              <a:rPr b="1" i="0" lang="en-US" sz="1300" u="none" cap="none" strike="noStrike">
                <a:solidFill>
                  <a:srgbClr val="212B5C"/>
                </a:solidFill>
                <a:latin typeface="Calibri"/>
                <a:ea typeface="Calibri"/>
                <a:cs typeface="Calibri"/>
                <a:sym typeface="Calibri"/>
              </a:rPr>
              <a:t>3. Millise KOV või riigi eesmärgiga projekt seostub?</a:t>
            </a:r>
            <a:endParaRPr b="0" i="0" sz="1300" u="none" cap="none" strike="noStrike">
              <a:solidFill>
                <a:schemeClr val="dk1"/>
              </a:solidFill>
              <a:latin typeface="Calibri"/>
              <a:ea typeface="Calibri"/>
              <a:cs typeface="Calibri"/>
              <a:sym typeface="Calibri"/>
            </a:endParaRPr>
          </a:p>
          <a:p>
            <a:pPr indent="0" lvl="0" marL="0" marR="0" rtl="0" algn="l">
              <a:lnSpc>
                <a:spcPct val="120000"/>
              </a:lnSpc>
              <a:spcBef>
                <a:spcPts val="800"/>
              </a:spcBef>
              <a:spcAft>
                <a:spcPts val="0"/>
              </a:spcAft>
              <a:buClr>
                <a:srgbClr val="6B2A2E"/>
              </a:buClr>
              <a:buSzPts val="1100"/>
              <a:buFont typeface="Calibri"/>
              <a:buNone/>
            </a:pPr>
            <a:r>
              <a:rPr b="0" i="1" lang="en-US" sz="1100" u="none" cap="none" strike="noStrike">
                <a:solidFill>
                  <a:srgbClr val="6B2A2E"/>
                </a:solidFill>
                <a:latin typeface="Calibri"/>
                <a:ea typeface="Calibri"/>
                <a:cs typeface="Calibri"/>
                <a:sym typeface="Calibri"/>
              </a:rPr>
              <a:t>nt: noorte heaolu, kaasamine, ligipääsetavus</a:t>
            </a:r>
            <a:endParaRPr b="0" i="0" sz="1300" u="none" cap="none" strike="noStrike">
              <a:solidFill>
                <a:schemeClr val="dk1"/>
              </a:solidFill>
              <a:latin typeface="Calibri"/>
              <a:ea typeface="Calibri"/>
              <a:cs typeface="Calibri"/>
              <a:sym typeface="Calibri"/>
            </a:endParaRPr>
          </a:p>
        </p:txBody>
      </p:sp>
      <p:sp>
        <p:nvSpPr>
          <p:cNvPr id="404" name="Google Shape;404;p17"/>
          <p:cNvSpPr/>
          <p:nvPr/>
        </p:nvSpPr>
        <p:spPr>
          <a:xfrm>
            <a:off x="11521440" y="6492240"/>
            <a:ext cx="457200" cy="27432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B85"/>
              </a:buClr>
              <a:buSzPts val="1000"/>
              <a:buFont typeface="Calibri"/>
              <a:buNone/>
            </a:pPr>
            <a:r>
              <a:rPr b="0" i="0" lang="en-US" sz="1000" u="none" cap="none" strike="noStrike">
                <a:solidFill>
                  <a:srgbClr val="6B6B85"/>
                </a:solidFill>
                <a:latin typeface="Calibri"/>
                <a:ea typeface="Calibri"/>
                <a:cs typeface="Calibri"/>
                <a:sym typeface="Calibri"/>
              </a:rPr>
              <a:t>17</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9" name="Shape 409"/>
        <p:cNvGrpSpPr/>
        <p:nvPr/>
      </p:nvGrpSpPr>
      <p:grpSpPr>
        <a:xfrm>
          <a:off x="0" y="0"/>
          <a:ext cx="0" cy="0"/>
          <a:chOff x="0" y="0"/>
          <a:chExt cx="0" cy="0"/>
        </a:xfrm>
      </p:grpSpPr>
      <p:sp>
        <p:nvSpPr>
          <p:cNvPr id="410" name="Google Shape;410;p18"/>
          <p:cNvSpPr/>
          <p:nvPr/>
        </p:nvSpPr>
        <p:spPr>
          <a:xfrm>
            <a:off x="548640" y="457200"/>
            <a:ext cx="731520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200"/>
              <a:buFont typeface="Calibri"/>
              <a:buNone/>
            </a:pPr>
            <a:r>
              <a:rPr b="1" i="0" lang="en-US" sz="1200" u="none" cap="none" strike="noStrike">
                <a:solidFill>
                  <a:srgbClr val="F96167"/>
                </a:solidFill>
                <a:latin typeface="Calibri"/>
                <a:ea typeface="Calibri"/>
                <a:cs typeface="Calibri"/>
                <a:sym typeface="Calibri"/>
              </a:rPr>
              <a:t>LÕPETUSEKS</a:t>
            </a:r>
            <a:endParaRPr b="0" i="0" sz="1200" u="none" cap="none" strike="noStrike">
              <a:solidFill>
                <a:schemeClr val="dk1"/>
              </a:solidFill>
              <a:latin typeface="Calibri"/>
              <a:ea typeface="Calibri"/>
              <a:cs typeface="Calibri"/>
              <a:sym typeface="Calibri"/>
            </a:endParaRPr>
          </a:p>
        </p:txBody>
      </p:sp>
      <p:sp>
        <p:nvSpPr>
          <p:cNvPr id="411" name="Google Shape;411;p18"/>
          <p:cNvSpPr/>
          <p:nvPr/>
        </p:nvSpPr>
        <p:spPr>
          <a:xfrm>
            <a:off x="548640" y="749808"/>
            <a:ext cx="10515600" cy="8229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3200"/>
              <a:buFont typeface="Cambria"/>
              <a:buNone/>
            </a:pPr>
            <a:r>
              <a:rPr b="1" i="0" lang="en-US" sz="3200" u="none" cap="none" strike="noStrike">
                <a:solidFill>
                  <a:srgbClr val="212B5C"/>
                </a:solidFill>
                <a:latin typeface="Cambria"/>
                <a:ea typeface="Cambria"/>
                <a:cs typeface="Cambria"/>
                <a:sym typeface="Cambria"/>
              </a:rPr>
              <a:t>Projektide esitlused</a:t>
            </a:r>
            <a:endParaRPr b="0" i="0" sz="3200" u="none" cap="none" strike="noStrike">
              <a:solidFill>
                <a:schemeClr val="dk1"/>
              </a:solidFill>
              <a:latin typeface="Calibri"/>
              <a:ea typeface="Calibri"/>
              <a:cs typeface="Calibri"/>
              <a:sym typeface="Calibri"/>
            </a:endParaRPr>
          </a:p>
        </p:txBody>
      </p:sp>
      <p:sp>
        <p:nvSpPr>
          <p:cNvPr id="412" name="Google Shape;412;p18"/>
          <p:cNvSpPr/>
          <p:nvPr/>
        </p:nvSpPr>
        <p:spPr>
          <a:xfrm>
            <a:off x="548640" y="1691640"/>
            <a:ext cx="1051560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6264A"/>
              </a:buClr>
              <a:buSzPts val="1600"/>
              <a:buFont typeface="Calibri"/>
              <a:buNone/>
            </a:pPr>
            <a:r>
              <a:rPr b="0" i="0" lang="en-US" sz="1600" u="none" cap="none" strike="noStrike">
                <a:solidFill>
                  <a:srgbClr val="26264A"/>
                </a:solidFill>
                <a:latin typeface="Calibri"/>
                <a:ea typeface="Calibri"/>
                <a:cs typeface="Calibri"/>
                <a:sym typeface="Calibri"/>
              </a:rPr>
              <a:t>Esitlege lühidalt </a:t>
            </a:r>
            <a:r>
              <a:rPr lang="en-US" sz="1600">
                <a:solidFill>
                  <a:srgbClr val="26264A"/>
                </a:solidFill>
                <a:latin typeface="Calibri"/>
                <a:ea typeface="Calibri"/>
                <a:cs typeface="Calibri"/>
                <a:sym typeface="Calibri"/>
              </a:rPr>
              <a:t>neli punkti:</a:t>
            </a:r>
            <a:endParaRPr b="0" i="0" sz="1600" u="none" cap="none" strike="noStrike">
              <a:solidFill>
                <a:schemeClr val="dk1"/>
              </a:solidFill>
              <a:latin typeface="Calibri"/>
              <a:ea typeface="Calibri"/>
              <a:cs typeface="Calibri"/>
              <a:sym typeface="Calibri"/>
            </a:endParaRPr>
          </a:p>
        </p:txBody>
      </p:sp>
      <p:sp>
        <p:nvSpPr>
          <p:cNvPr id="413" name="Google Shape;413;p18"/>
          <p:cNvSpPr/>
          <p:nvPr/>
        </p:nvSpPr>
        <p:spPr>
          <a:xfrm>
            <a:off x="548640" y="2331720"/>
            <a:ext cx="2606040" cy="1188720"/>
          </a:xfrm>
          <a:prstGeom prst="roundRect">
            <a:avLst>
              <a:gd fmla="val 7692"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8"/>
          <p:cNvSpPr/>
          <p:nvPr/>
        </p:nvSpPr>
        <p:spPr>
          <a:xfrm>
            <a:off x="731520" y="2514600"/>
            <a:ext cx="457200" cy="457200"/>
          </a:xfrm>
          <a:prstGeom prst="ellipse">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8"/>
          <p:cNvSpPr/>
          <p:nvPr/>
        </p:nvSpPr>
        <p:spPr>
          <a:xfrm>
            <a:off x="731520" y="2514600"/>
            <a:ext cx="4572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300"/>
              <a:buFont typeface="Cambria"/>
              <a:buNone/>
            </a:pPr>
            <a:r>
              <a:rPr b="1" i="0" lang="en-US" sz="1300" u="none" cap="none" strike="noStrike">
                <a:solidFill>
                  <a:srgbClr val="FFFFFF"/>
                </a:solidFill>
                <a:latin typeface="Cambria"/>
                <a:ea typeface="Cambria"/>
                <a:cs typeface="Cambria"/>
                <a:sym typeface="Cambria"/>
              </a:rPr>
              <a:t>1</a:t>
            </a:r>
            <a:endParaRPr b="0" i="0" sz="1300" u="none" cap="none" strike="noStrike">
              <a:solidFill>
                <a:schemeClr val="dk1"/>
              </a:solidFill>
              <a:latin typeface="Calibri"/>
              <a:ea typeface="Calibri"/>
              <a:cs typeface="Calibri"/>
              <a:sym typeface="Calibri"/>
            </a:endParaRPr>
          </a:p>
        </p:txBody>
      </p:sp>
      <p:sp>
        <p:nvSpPr>
          <p:cNvPr id="416" name="Google Shape;416;p18"/>
          <p:cNvSpPr/>
          <p:nvPr/>
        </p:nvSpPr>
        <p:spPr>
          <a:xfrm>
            <a:off x="731520" y="3063240"/>
            <a:ext cx="2240280" cy="411480"/>
          </a:xfrm>
          <a:prstGeom prst="rect">
            <a:avLst/>
          </a:prstGeom>
          <a:noFill/>
          <a:ln>
            <a:noFill/>
          </a:ln>
        </p:spPr>
        <p:txBody>
          <a:bodyPr anchorCtr="0" anchor="ctr" bIns="45700" lIns="91425" spcFirstLastPara="1" rIns="91425" wrap="square" tIns="45700">
            <a:noAutofit/>
          </a:bodyPr>
          <a:lstStyle/>
          <a:p>
            <a:pPr indent="0" lvl="0" marL="0" marR="0" rtl="0" algn="l">
              <a:lnSpc>
                <a:spcPct val="110000"/>
              </a:lnSpc>
              <a:spcBef>
                <a:spcPts val="0"/>
              </a:spcBef>
              <a:spcAft>
                <a:spcPts val="0"/>
              </a:spcAft>
              <a:buClr>
                <a:srgbClr val="212B5C"/>
              </a:buClr>
              <a:buSzPts val="1200"/>
              <a:buFont typeface="Calibri"/>
              <a:buNone/>
            </a:pPr>
            <a:r>
              <a:rPr b="1" i="0" lang="en-US" sz="1200" u="none" cap="none" strike="noStrike">
                <a:solidFill>
                  <a:srgbClr val="212B5C"/>
                </a:solidFill>
                <a:latin typeface="Calibri"/>
                <a:ea typeface="Calibri"/>
                <a:cs typeface="Calibri"/>
                <a:sym typeface="Calibri"/>
              </a:rPr>
              <a:t>Projekti nimi</a:t>
            </a:r>
            <a:endParaRPr b="0" i="0" sz="1200" u="none" cap="none" strike="noStrike">
              <a:solidFill>
                <a:schemeClr val="dk1"/>
              </a:solidFill>
              <a:latin typeface="Calibri"/>
              <a:ea typeface="Calibri"/>
              <a:cs typeface="Calibri"/>
              <a:sym typeface="Calibri"/>
            </a:endParaRPr>
          </a:p>
        </p:txBody>
      </p:sp>
      <p:sp>
        <p:nvSpPr>
          <p:cNvPr id="417" name="Google Shape;417;p18"/>
          <p:cNvSpPr/>
          <p:nvPr/>
        </p:nvSpPr>
        <p:spPr>
          <a:xfrm>
            <a:off x="3383280" y="2331720"/>
            <a:ext cx="2606040" cy="1188720"/>
          </a:xfrm>
          <a:prstGeom prst="roundRect">
            <a:avLst>
              <a:gd fmla="val 7692"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18"/>
          <p:cNvSpPr/>
          <p:nvPr/>
        </p:nvSpPr>
        <p:spPr>
          <a:xfrm>
            <a:off x="3566160" y="2514600"/>
            <a:ext cx="457200" cy="45720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8"/>
          <p:cNvSpPr/>
          <p:nvPr/>
        </p:nvSpPr>
        <p:spPr>
          <a:xfrm>
            <a:off x="3566160" y="2514600"/>
            <a:ext cx="4572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300"/>
              <a:buFont typeface="Cambria"/>
              <a:buNone/>
            </a:pPr>
            <a:r>
              <a:rPr b="1" i="0" lang="en-US" sz="1300" u="none" cap="none" strike="noStrike">
                <a:solidFill>
                  <a:srgbClr val="FFFFFF"/>
                </a:solidFill>
                <a:latin typeface="Cambria"/>
                <a:ea typeface="Cambria"/>
                <a:cs typeface="Cambria"/>
                <a:sym typeface="Cambria"/>
              </a:rPr>
              <a:t>2</a:t>
            </a:r>
            <a:endParaRPr b="0" i="0" sz="1300" u="none" cap="none" strike="noStrike">
              <a:solidFill>
                <a:schemeClr val="dk1"/>
              </a:solidFill>
              <a:latin typeface="Calibri"/>
              <a:ea typeface="Calibri"/>
              <a:cs typeface="Calibri"/>
              <a:sym typeface="Calibri"/>
            </a:endParaRPr>
          </a:p>
        </p:txBody>
      </p:sp>
      <p:sp>
        <p:nvSpPr>
          <p:cNvPr id="420" name="Google Shape;420;p18"/>
          <p:cNvSpPr/>
          <p:nvPr/>
        </p:nvSpPr>
        <p:spPr>
          <a:xfrm>
            <a:off x="3566160" y="3063240"/>
            <a:ext cx="2240280" cy="411480"/>
          </a:xfrm>
          <a:prstGeom prst="rect">
            <a:avLst/>
          </a:prstGeom>
          <a:noFill/>
          <a:ln>
            <a:noFill/>
          </a:ln>
        </p:spPr>
        <p:txBody>
          <a:bodyPr anchorCtr="0" anchor="ctr" bIns="45700" lIns="91425" spcFirstLastPara="1" rIns="91425" wrap="square" tIns="45700">
            <a:noAutofit/>
          </a:bodyPr>
          <a:lstStyle/>
          <a:p>
            <a:pPr indent="0" lvl="0" marL="0" marR="0" rtl="0" algn="l">
              <a:lnSpc>
                <a:spcPct val="110000"/>
              </a:lnSpc>
              <a:spcBef>
                <a:spcPts val="0"/>
              </a:spcBef>
              <a:spcAft>
                <a:spcPts val="0"/>
              </a:spcAft>
              <a:buClr>
                <a:srgbClr val="212B5C"/>
              </a:buClr>
              <a:buSzPts val="1200"/>
              <a:buFont typeface="Calibri"/>
              <a:buNone/>
            </a:pPr>
            <a:r>
              <a:rPr b="1" i="0" lang="en-US" sz="1200" u="none" cap="none" strike="noStrike">
                <a:solidFill>
                  <a:srgbClr val="212B5C"/>
                </a:solidFill>
                <a:latin typeface="Calibri"/>
                <a:ea typeface="Calibri"/>
                <a:cs typeface="Calibri"/>
                <a:sym typeface="Calibri"/>
              </a:rPr>
              <a:t>Peamine probleem</a:t>
            </a:r>
            <a:endParaRPr b="0" i="0" sz="1200" u="none" cap="none" strike="noStrike">
              <a:solidFill>
                <a:schemeClr val="dk1"/>
              </a:solidFill>
              <a:latin typeface="Calibri"/>
              <a:ea typeface="Calibri"/>
              <a:cs typeface="Calibri"/>
              <a:sym typeface="Calibri"/>
            </a:endParaRPr>
          </a:p>
        </p:txBody>
      </p:sp>
      <p:sp>
        <p:nvSpPr>
          <p:cNvPr id="421" name="Google Shape;421;p18"/>
          <p:cNvSpPr/>
          <p:nvPr/>
        </p:nvSpPr>
        <p:spPr>
          <a:xfrm>
            <a:off x="6217920" y="2331720"/>
            <a:ext cx="2606040" cy="1188720"/>
          </a:xfrm>
          <a:prstGeom prst="roundRect">
            <a:avLst>
              <a:gd fmla="val 7692"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8"/>
          <p:cNvSpPr/>
          <p:nvPr/>
        </p:nvSpPr>
        <p:spPr>
          <a:xfrm>
            <a:off x="6400800" y="2514600"/>
            <a:ext cx="457200" cy="457200"/>
          </a:xfrm>
          <a:prstGeom prst="ellipse">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8"/>
          <p:cNvSpPr/>
          <p:nvPr/>
        </p:nvSpPr>
        <p:spPr>
          <a:xfrm>
            <a:off x="6400800" y="2514600"/>
            <a:ext cx="4572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300"/>
              <a:buFont typeface="Cambria"/>
              <a:buNone/>
            </a:pPr>
            <a:r>
              <a:rPr b="1" i="0" lang="en-US" sz="1300" u="none" cap="none" strike="noStrike">
                <a:solidFill>
                  <a:srgbClr val="FFFFFF"/>
                </a:solidFill>
                <a:latin typeface="Cambria"/>
                <a:ea typeface="Cambria"/>
                <a:cs typeface="Cambria"/>
                <a:sym typeface="Cambria"/>
              </a:rPr>
              <a:t>3</a:t>
            </a:r>
            <a:endParaRPr b="0" i="0" sz="1300" u="none" cap="none" strike="noStrike">
              <a:solidFill>
                <a:schemeClr val="dk1"/>
              </a:solidFill>
              <a:latin typeface="Calibri"/>
              <a:ea typeface="Calibri"/>
              <a:cs typeface="Calibri"/>
              <a:sym typeface="Calibri"/>
            </a:endParaRPr>
          </a:p>
        </p:txBody>
      </p:sp>
      <p:sp>
        <p:nvSpPr>
          <p:cNvPr id="424" name="Google Shape;424;p18"/>
          <p:cNvSpPr/>
          <p:nvPr/>
        </p:nvSpPr>
        <p:spPr>
          <a:xfrm>
            <a:off x="6400800" y="3063240"/>
            <a:ext cx="2240280" cy="411480"/>
          </a:xfrm>
          <a:prstGeom prst="rect">
            <a:avLst/>
          </a:prstGeom>
          <a:noFill/>
          <a:ln>
            <a:noFill/>
          </a:ln>
        </p:spPr>
        <p:txBody>
          <a:bodyPr anchorCtr="0" anchor="ctr" bIns="45700" lIns="91425" spcFirstLastPara="1" rIns="91425" wrap="square" tIns="45700">
            <a:noAutofit/>
          </a:bodyPr>
          <a:lstStyle/>
          <a:p>
            <a:pPr indent="0" lvl="0" marL="0" marR="0" rtl="0" algn="l">
              <a:lnSpc>
                <a:spcPct val="110000"/>
              </a:lnSpc>
              <a:spcBef>
                <a:spcPts val="0"/>
              </a:spcBef>
              <a:spcAft>
                <a:spcPts val="0"/>
              </a:spcAft>
              <a:buClr>
                <a:srgbClr val="212B5C"/>
              </a:buClr>
              <a:buSzPts val="1200"/>
              <a:buFont typeface="Calibri"/>
              <a:buNone/>
            </a:pPr>
            <a:r>
              <a:rPr b="1" i="0" lang="en-US" sz="1200" u="none" cap="none" strike="noStrike">
                <a:solidFill>
                  <a:srgbClr val="212B5C"/>
                </a:solidFill>
                <a:latin typeface="Calibri"/>
                <a:ea typeface="Calibri"/>
                <a:cs typeface="Calibri"/>
                <a:sym typeface="Calibri"/>
              </a:rPr>
              <a:t>Üks kogukondlik mõju</a:t>
            </a:r>
            <a:endParaRPr b="0" i="0" sz="1200" u="none" cap="none" strike="noStrike">
              <a:solidFill>
                <a:schemeClr val="dk1"/>
              </a:solidFill>
              <a:latin typeface="Calibri"/>
              <a:ea typeface="Calibri"/>
              <a:cs typeface="Calibri"/>
              <a:sym typeface="Calibri"/>
            </a:endParaRPr>
          </a:p>
        </p:txBody>
      </p:sp>
      <p:sp>
        <p:nvSpPr>
          <p:cNvPr id="425" name="Google Shape;425;p18"/>
          <p:cNvSpPr/>
          <p:nvPr/>
        </p:nvSpPr>
        <p:spPr>
          <a:xfrm>
            <a:off x="9052560" y="2331720"/>
            <a:ext cx="2606040" cy="1188720"/>
          </a:xfrm>
          <a:prstGeom prst="roundRect">
            <a:avLst>
              <a:gd fmla="val 7692"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8"/>
          <p:cNvSpPr/>
          <p:nvPr/>
        </p:nvSpPr>
        <p:spPr>
          <a:xfrm>
            <a:off x="9235440" y="2514600"/>
            <a:ext cx="457200" cy="45720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8"/>
          <p:cNvSpPr/>
          <p:nvPr/>
        </p:nvSpPr>
        <p:spPr>
          <a:xfrm>
            <a:off x="9235440" y="2514600"/>
            <a:ext cx="4572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300"/>
              <a:buFont typeface="Cambria"/>
              <a:buNone/>
            </a:pPr>
            <a:r>
              <a:rPr b="1" i="0" lang="en-US" sz="1300" u="none" cap="none" strike="noStrike">
                <a:solidFill>
                  <a:srgbClr val="FFFFFF"/>
                </a:solidFill>
                <a:latin typeface="Cambria"/>
                <a:ea typeface="Cambria"/>
                <a:cs typeface="Cambria"/>
                <a:sym typeface="Cambria"/>
              </a:rPr>
              <a:t>4</a:t>
            </a:r>
            <a:endParaRPr b="0" i="0" sz="1300" u="none" cap="none" strike="noStrike">
              <a:solidFill>
                <a:schemeClr val="dk1"/>
              </a:solidFill>
              <a:latin typeface="Calibri"/>
              <a:ea typeface="Calibri"/>
              <a:cs typeface="Calibri"/>
              <a:sym typeface="Calibri"/>
            </a:endParaRPr>
          </a:p>
        </p:txBody>
      </p:sp>
      <p:sp>
        <p:nvSpPr>
          <p:cNvPr id="428" name="Google Shape;428;p18"/>
          <p:cNvSpPr/>
          <p:nvPr/>
        </p:nvSpPr>
        <p:spPr>
          <a:xfrm>
            <a:off x="9235440" y="3063240"/>
            <a:ext cx="2240280" cy="411480"/>
          </a:xfrm>
          <a:prstGeom prst="rect">
            <a:avLst/>
          </a:prstGeom>
          <a:noFill/>
          <a:ln>
            <a:noFill/>
          </a:ln>
        </p:spPr>
        <p:txBody>
          <a:bodyPr anchorCtr="0" anchor="ctr" bIns="45700" lIns="91425" spcFirstLastPara="1" rIns="91425" wrap="square" tIns="45700">
            <a:noAutofit/>
          </a:bodyPr>
          <a:lstStyle/>
          <a:p>
            <a:pPr indent="0" lvl="0" marL="0" marR="0" rtl="0" algn="l">
              <a:lnSpc>
                <a:spcPct val="110000"/>
              </a:lnSpc>
              <a:spcBef>
                <a:spcPts val="0"/>
              </a:spcBef>
              <a:spcAft>
                <a:spcPts val="0"/>
              </a:spcAft>
              <a:buClr>
                <a:srgbClr val="212B5C"/>
              </a:buClr>
              <a:buSzPts val="1200"/>
              <a:buFont typeface="Calibri"/>
              <a:buNone/>
            </a:pPr>
            <a:r>
              <a:rPr b="1" i="0" lang="en-US" sz="1200" u="none" cap="none" strike="noStrike">
                <a:solidFill>
                  <a:srgbClr val="212B5C"/>
                </a:solidFill>
                <a:latin typeface="Calibri"/>
                <a:ea typeface="Calibri"/>
                <a:cs typeface="Calibri"/>
                <a:sym typeface="Calibri"/>
              </a:rPr>
              <a:t>Üks seos KOV või riigi eesmärgiga</a:t>
            </a:r>
            <a:endParaRPr b="0" i="0" sz="1200" u="none" cap="none" strike="noStrike">
              <a:solidFill>
                <a:schemeClr val="dk1"/>
              </a:solidFill>
              <a:latin typeface="Calibri"/>
              <a:ea typeface="Calibri"/>
              <a:cs typeface="Calibri"/>
              <a:sym typeface="Calibri"/>
            </a:endParaRPr>
          </a:p>
        </p:txBody>
      </p:sp>
      <p:sp>
        <p:nvSpPr>
          <p:cNvPr id="429" name="Google Shape;429;p18"/>
          <p:cNvSpPr/>
          <p:nvPr/>
        </p:nvSpPr>
        <p:spPr>
          <a:xfrm>
            <a:off x="548640" y="3977640"/>
            <a:ext cx="1078992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600"/>
              <a:buFont typeface="Cambria"/>
              <a:buNone/>
            </a:pPr>
            <a:r>
              <a:rPr b="1" i="0" lang="en-US" sz="1600" u="none" cap="none" strike="noStrike">
                <a:solidFill>
                  <a:srgbClr val="212B5C"/>
                </a:solidFill>
                <a:latin typeface="Cambria"/>
                <a:ea typeface="Cambria"/>
                <a:cs typeface="Cambria"/>
                <a:sym typeface="Cambria"/>
              </a:rPr>
              <a:t>Tagasiside vorm: üks positiivne tähelepanek + üks arendav soovitus igale grupile</a:t>
            </a:r>
            <a:endParaRPr b="0" i="0" sz="1600" u="none" cap="none" strike="noStrike">
              <a:solidFill>
                <a:schemeClr val="dk1"/>
              </a:solidFill>
              <a:latin typeface="Calibri"/>
              <a:ea typeface="Calibri"/>
              <a:cs typeface="Calibri"/>
              <a:sym typeface="Calibri"/>
            </a:endParaRPr>
          </a:p>
        </p:txBody>
      </p:sp>
      <p:sp>
        <p:nvSpPr>
          <p:cNvPr id="430" name="Google Shape;430;p18"/>
          <p:cNvSpPr/>
          <p:nvPr/>
        </p:nvSpPr>
        <p:spPr>
          <a:xfrm>
            <a:off x="548640" y="4480560"/>
            <a:ext cx="11064240" cy="777240"/>
          </a:xfrm>
          <a:prstGeom prst="roundRect">
            <a:avLst>
              <a:gd fmla="val 9412"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18"/>
          <p:cNvSpPr/>
          <p:nvPr/>
        </p:nvSpPr>
        <p:spPr>
          <a:xfrm>
            <a:off x="868680" y="4480560"/>
            <a:ext cx="10424160" cy="7772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450"/>
              <a:buFont typeface="Calibri"/>
              <a:buNone/>
            </a:pPr>
            <a:r>
              <a:rPr b="1" i="0" lang="en-US" sz="1450" u="none" cap="none" strike="noStrike">
                <a:solidFill>
                  <a:srgbClr val="F96167"/>
                </a:solidFill>
                <a:latin typeface="Calibri"/>
                <a:ea typeface="Calibri"/>
                <a:cs typeface="Calibri"/>
                <a:sym typeface="Calibri"/>
              </a:rPr>
              <a:t>Positiivne:  </a:t>
            </a:r>
            <a:r>
              <a:rPr b="0" i="1" lang="en-US" sz="1450" u="none" cap="none" strike="noStrike">
                <a:solidFill>
                  <a:srgbClr val="26264A"/>
                </a:solidFill>
                <a:latin typeface="Calibri"/>
                <a:ea typeface="Calibri"/>
                <a:cs typeface="Calibri"/>
                <a:sym typeface="Calibri"/>
              </a:rPr>
              <a:t>“See mõju oli selgelt sõnastatud.”</a:t>
            </a:r>
            <a:endParaRPr b="0" i="0" sz="1450" u="none" cap="none" strike="noStrike">
              <a:solidFill>
                <a:schemeClr val="dk1"/>
              </a:solidFill>
              <a:latin typeface="Calibri"/>
              <a:ea typeface="Calibri"/>
              <a:cs typeface="Calibri"/>
              <a:sym typeface="Calibri"/>
            </a:endParaRPr>
          </a:p>
        </p:txBody>
      </p:sp>
      <p:sp>
        <p:nvSpPr>
          <p:cNvPr id="432" name="Google Shape;432;p18"/>
          <p:cNvSpPr/>
          <p:nvPr/>
        </p:nvSpPr>
        <p:spPr>
          <a:xfrm>
            <a:off x="548640" y="5440680"/>
            <a:ext cx="11064240" cy="777240"/>
          </a:xfrm>
          <a:prstGeom prst="roundRect">
            <a:avLst>
              <a:gd fmla="val 9412"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18"/>
          <p:cNvSpPr/>
          <p:nvPr/>
        </p:nvSpPr>
        <p:spPr>
          <a:xfrm>
            <a:off x="868680" y="5440680"/>
            <a:ext cx="10424160" cy="7772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450"/>
              <a:buFont typeface="Calibri"/>
              <a:buNone/>
            </a:pPr>
            <a:r>
              <a:rPr b="1" i="0" lang="en-US" sz="1450" u="none" cap="none" strike="noStrike">
                <a:solidFill>
                  <a:srgbClr val="F96167"/>
                </a:solidFill>
                <a:latin typeface="Calibri"/>
                <a:ea typeface="Calibri"/>
                <a:cs typeface="Calibri"/>
                <a:sym typeface="Calibri"/>
              </a:rPr>
              <a:t>Arendav:  </a:t>
            </a:r>
            <a:r>
              <a:rPr b="0" i="1" lang="en-US" sz="1450" u="none" cap="none" strike="noStrike">
                <a:solidFill>
                  <a:srgbClr val="26264A"/>
                </a:solidFill>
                <a:latin typeface="Calibri"/>
                <a:ea typeface="Calibri"/>
                <a:cs typeface="Calibri"/>
                <a:sym typeface="Calibri"/>
              </a:rPr>
              <a:t>“Lisage mõõdetav tulemus.”</a:t>
            </a:r>
            <a:endParaRPr b="0" i="0" sz="1450" u="none" cap="none" strike="noStrike">
              <a:solidFill>
                <a:schemeClr val="dk1"/>
              </a:solidFill>
              <a:latin typeface="Calibri"/>
              <a:ea typeface="Calibri"/>
              <a:cs typeface="Calibri"/>
              <a:sym typeface="Calibri"/>
            </a:endParaRPr>
          </a:p>
        </p:txBody>
      </p:sp>
      <p:sp>
        <p:nvSpPr>
          <p:cNvPr id="434" name="Google Shape;434;p18"/>
          <p:cNvSpPr/>
          <p:nvPr/>
        </p:nvSpPr>
        <p:spPr>
          <a:xfrm>
            <a:off x="11521440" y="6492240"/>
            <a:ext cx="457200" cy="27432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B85"/>
              </a:buClr>
              <a:buSzPts val="1000"/>
              <a:buFont typeface="Calibri"/>
              <a:buNone/>
            </a:pPr>
            <a:r>
              <a:rPr b="0" i="0" lang="en-US" sz="1000" u="none" cap="none" strike="noStrike">
                <a:solidFill>
                  <a:srgbClr val="6B6B85"/>
                </a:solidFill>
                <a:latin typeface="Calibri"/>
                <a:ea typeface="Calibri"/>
                <a:cs typeface="Calibri"/>
                <a:sym typeface="Calibri"/>
              </a:rPr>
              <a:t>18</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2B5C"/>
        </a:solidFill>
      </p:bgPr>
    </p:bg>
    <p:spTree>
      <p:nvGrpSpPr>
        <p:cNvPr id="439" name="Shape 439"/>
        <p:cNvGrpSpPr/>
        <p:nvPr/>
      </p:nvGrpSpPr>
      <p:grpSpPr>
        <a:xfrm>
          <a:off x="0" y="0"/>
          <a:ext cx="0" cy="0"/>
          <a:chOff x="0" y="0"/>
          <a:chExt cx="0" cy="0"/>
        </a:xfrm>
      </p:grpSpPr>
      <p:sp>
        <p:nvSpPr>
          <p:cNvPr id="440" name="Google Shape;440;p19"/>
          <p:cNvSpPr/>
          <p:nvPr/>
        </p:nvSpPr>
        <p:spPr>
          <a:xfrm>
            <a:off x="9875520" y="-1645920"/>
            <a:ext cx="4114800" cy="4114800"/>
          </a:xfrm>
          <a:prstGeom prst="ellipse">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19"/>
          <p:cNvSpPr/>
          <p:nvPr/>
        </p:nvSpPr>
        <p:spPr>
          <a:xfrm>
            <a:off x="548640" y="457200"/>
            <a:ext cx="548640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200"/>
              <a:buFont typeface="Calibri"/>
              <a:buNone/>
            </a:pPr>
            <a:r>
              <a:rPr b="1" i="0" lang="en-US" sz="1200" u="none" cap="none" strike="noStrike">
                <a:solidFill>
                  <a:srgbClr val="F9E795"/>
                </a:solidFill>
                <a:latin typeface="Calibri"/>
                <a:ea typeface="Calibri"/>
                <a:cs typeface="Calibri"/>
                <a:sym typeface="Calibri"/>
              </a:rPr>
              <a:t>KOKKUVÕTE</a:t>
            </a:r>
            <a:endParaRPr b="0" i="0" sz="1200" u="none" cap="none" strike="noStrike">
              <a:solidFill>
                <a:schemeClr val="dk1"/>
              </a:solidFill>
              <a:latin typeface="Calibri"/>
              <a:ea typeface="Calibri"/>
              <a:cs typeface="Calibri"/>
              <a:sym typeface="Calibri"/>
            </a:endParaRPr>
          </a:p>
        </p:txBody>
      </p:sp>
      <p:sp>
        <p:nvSpPr>
          <p:cNvPr id="442" name="Google Shape;442;p19"/>
          <p:cNvSpPr/>
          <p:nvPr/>
        </p:nvSpPr>
        <p:spPr>
          <a:xfrm>
            <a:off x="548640" y="777240"/>
            <a:ext cx="10789920" cy="9144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2800"/>
              <a:buFont typeface="Cambria"/>
              <a:buNone/>
            </a:pPr>
            <a:r>
              <a:rPr b="1" i="0" lang="en-US" sz="2800" u="none" cap="none" strike="noStrike">
                <a:solidFill>
                  <a:srgbClr val="FFFFFF"/>
                </a:solidFill>
                <a:latin typeface="Cambria"/>
                <a:ea typeface="Cambria"/>
                <a:cs typeface="Cambria"/>
                <a:sym typeface="Cambria"/>
              </a:rPr>
              <a:t>Kolm küsimust enne iga rahastustaotlust</a:t>
            </a:r>
            <a:endParaRPr b="0" i="0" sz="2800" u="none" cap="none" strike="noStrike">
              <a:solidFill>
                <a:schemeClr val="dk1"/>
              </a:solidFill>
              <a:latin typeface="Calibri"/>
              <a:ea typeface="Calibri"/>
              <a:cs typeface="Calibri"/>
              <a:sym typeface="Calibri"/>
            </a:endParaRPr>
          </a:p>
        </p:txBody>
      </p:sp>
      <p:sp>
        <p:nvSpPr>
          <p:cNvPr id="443" name="Google Shape;443;p19"/>
          <p:cNvSpPr/>
          <p:nvPr/>
        </p:nvSpPr>
        <p:spPr>
          <a:xfrm>
            <a:off x="548640" y="1965960"/>
            <a:ext cx="11064240" cy="777240"/>
          </a:xfrm>
          <a:prstGeom prst="roundRect">
            <a:avLst>
              <a:gd fmla="val 9412" name="adj"/>
            </a:avLst>
          </a:prstGeom>
          <a:solidFill>
            <a:srgbClr val="2632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19"/>
          <p:cNvSpPr/>
          <p:nvPr/>
        </p:nvSpPr>
        <p:spPr>
          <a:xfrm>
            <a:off x="777240" y="2103120"/>
            <a:ext cx="502920" cy="50292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19"/>
          <p:cNvSpPr/>
          <p:nvPr/>
        </p:nvSpPr>
        <p:spPr>
          <a:xfrm>
            <a:off x="777240" y="2103120"/>
            <a:ext cx="50292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430"/>
              <a:buFont typeface="Cambria"/>
              <a:buNone/>
            </a:pPr>
            <a:r>
              <a:rPr b="1" i="0" lang="en-US" sz="1430" u="none" cap="none" strike="noStrike">
                <a:solidFill>
                  <a:srgbClr val="FFFFFF"/>
                </a:solidFill>
                <a:latin typeface="Cambria"/>
                <a:ea typeface="Cambria"/>
                <a:cs typeface="Cambria"/>
                <a:sym typeface="Cambria"/>
              </a:rPr>
              <a:t>1</a:t>
            </a:r>
            <a:endParaRPr b="0" i="0" sz="1430" u="none" cap="none" strike="noStrike">
              <a:solidFill>
                <a:schemeClr val="dk1"/>
              </a:solidFill>
              <a:latin typeface="Calibri"/>
              <a:ea typeface="Calibri"/>
              <a:cs typeface="Calibri"/>
              <a:sym typeface="Calibri"/>
            </a:endParaRPr>
          </a:p>
        </p:txBody>
      </p:sp>
      <p:sp>
        <p:nvSpPr>
          <p:cNvPr id="446" name="Google Shape;446;p19"/>
          <p:cNvSpPr/>
          <p:nvPr/>
        </p:nvSpPr>
        <p:spPr>
          <a:xfrm>
            <a:off x="1508760" y="1965960"/>
            <a:ext cx="9875520" cy="7772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1500"/>
              <a:buFont typeface="Calibri"/>
              <a:buNone/>
            </a:pPr>
            <a:r>
              <a:rPr b="1" i="0" lang="en-US" sz="1500" u="none" cap="none" strike="noStrike">
                <a:solidFill>
                  <a:srgbClr val="FFFFFF"/>
                </a:solidFill>
                <a:latin typeface="Calibri"/>
                <a:ea typeface="Calibri"/>
                <a:cs typeface="Calibri"/>
                <a:sym typeface="Calibri"/>
              </a:rPr>
              <a:t>Kas probleem on päriselt olemas?</a:t>
            </a:r>
            <a:endParaRPr b="0" i="0" sz="1500" u="none" cap="none" strike="noStrike">
              <a:solidFill>
                <a:schemeClr val="dk1"/>
              </a:solidFill>
              <a:latin typeface="Calibri"/>
              <a:ea typeface="Calibri"/>
              <a:cs typeface="Calibri"/>
              <a:sym typeface="Calibri"/>
            </a:endParaRPr>
          </a:p>
        </p:txBody>
      </p:sp>
      <p:sp>
        <p:nvSpPr>
          <p:cNvPr id="447" name="Google Shape;447;p19"/>
          <p:cNvSpPr/>
          <p:nvPr/>
        </p:nvSpPr>
        <p:spPr>
          <a:xfrm>
            <a:off x="548640" y="2926080"/>
            <a:ext cx="11064240" cy="777240"/>
          </a:xfrm>
          <a:prstGeom prst="roundRect">
            <a:avLst>
              <a:gd fmla="val 9412" name="adj"/>
            </a:avLst>
          </a:prstGeom>
          <a:solidFill>
            <a:srgbClr val="2632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9"/>
          <p:cNvSpPr/>
          <p:nvPr/>
        </p:nvSpPr>
        <p:spPr>
          <a:xfrm>
            <a:off x="777240" y="3063240"/>
            <a:ext cx="502920" cy="50292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19"/>
          <p:cNvSpPr/>
          <p:nvPr/>
        </p:nvSpPr>
        <p:spPr>
          <a:xfrm>
            <a:off x="777240" y="3063240"/>
            <a:ext cx="50292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430"/>
              <a:buFont typeface="Cambria"/>
              <a:buNone/>
            </a:pPr>
            <a:r>
              <a:rPr b="1" i="0" lang="en-US" sz="1430" u="none" cap="none" strike="noStrike">
                <a:solidFill>
                  <a:srgbClr val="FFFFFF"/>
                </a:solidFill>
                <a:latin typeface="Cambria"/>
                <a:ea typeface="Cambria"/>
                <a:cs typeface="Cambria"/>
                <a:sym typeface="Cambria"/>
              </a:rPr>
              <a:t>2</a:t>
            </a:r>
            <a:endParaRPr b="0" i="0" sz="1430" u="none" cap="none" strike="noStrike">
              <a:solidFill>
                <a:schemeClr val="dk1"/>
              </a:solidFill>
              <a:latin typeface="Calibri"/>
              <a:ea typeface="Calibri"/>
              <a:cs typeface="Calibri"/>
              <a:sym typeface="Calibri"/>
            </a:endParaRPr>
          </a:p>
        </p:txBody>
      </p:sp>
      <p:sp>
        <p:nvSpPr>
          <p:cNvPr id="450" name="Google Shape;450;p19"/>
          <p:cNvSpPr/>
          <p:nvPr/>
        </p:nvSpPr>
        <p:spPr>
          <a:xfrm>
            <a:off x="1508760" y="2926080"/>
            <a:ext cx="9875520" cy="7772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1500"/>
              <a:buFont typeface="Calibri"/>
              <a:buNone/>
            </a:pPr>
            <a:r>
              <a:rPr b="1" i="0" lang="en-US" sz="1500" u="none" cap="none" strike="noStrike">
                <a:solidFill>
                  <a:srgbClr val="FFFFFF"/>
                </a:solidFill>
                <a:latin typeface="Calibri"/>
                <a:ea typeface="Calibri"/>
                <a:cs typeface="Calibri"/>
                <a:sym typeface="Calibri"/>
              </a:rPr>
              <a:t>Kas sihtrühm oli lahenduse loomisel kaasatud?</a:t>
            </a:r>
            <a:endParaRPr b="0" i="0" sz="1500" u="none" cap="none" strike="noStrike">
              <a:solidFill>
                <a:schemeClr val="dk1"/>
              </a:solidFill>
              <a:latin typeface="Calibri"/>
              <a:ea typeface="Calibri"/>
              <a:cs typeface="Calibri"/>
              <a:sym typeface="Calibri"/>
            </a:endParaRPr>
          </a:p>
        </p:txBody>
      </p:sp>
      <p:sp>
        <p:nvSpPr>
          <p:cNvPr id="451" name="Google Shape;451;p19"/>
          <p:cNvSpPr/>
          <p:nvPr/>
        </p:nvSpPr>
        <p:spPr>
          <a:xfrm>
            <a:off x="548640" y="3886200"/>
            <a:ext cx="11064240" cy="777240"/>
          </a:xfrm>
          <a:prstGeom prst="roundRect">
            <a:avLst>
              <a:gd fmla="val 9412" name="adj"/>
            </a:avLst>
          </a:prstGeom>
          <a:solidFill>
            <a:srgbClr val="2632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9"/>
          <p:cNvSpPr/>
          <p:nvPr/>
        </p:nvSpPr>
        <p:spPr>
          <a:xfrm>
            <a:off x="777240" y="4023360"/>
            <a:ext cx="502920" cy="50292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19"/>
          <p:cNvSpPr/>
          <p:nvPr/>
        </p:nvSpPr>
        <p:spPr>
          <a:xfrm>
            <a:off x="777240" y="4023360"/>
            <a:ext cx="50292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430"/>
              <a:buFont typeface="Cambria"/>
              <a:buNone/>
            </a:pPr>
            <a:r>
              <a:rPr b="1" i="0" lang="en-US" sz="1430" u="none" cap="none" strike="noStrike">
                <a:solidFill>
                  <a:srgbClr val="FFFFFF"/>
                </a:solidFill>
                <a:latin typeface="Cambria"/>
                <a:ea typeface="Cambria"/>
                <a:cs typeface="Cambria"/>
                <a:sym typeface="Cambria"/>
              </a:rPr>
              <a:t>3</a:t>
            </a:r>
            <a:endParaRPr b="0" i="0" sz="1430" u="none" cap="none" strike="noStrike">
              <a:solidFill>
                <a:schemeClr val="dk1"/>
              </a:solidFill>
              <a:latin typeface="Calibri"/>
              <a:ea typeface="Calibri"/>
              <a:cs typeface="Calibri"/>
              <a:sym typeface="Calibri"/>
            </a:endParaRPr>
          </a:p>
        </p:txBody>
      </p:sp>
      <p:sp>
        <p:nvSpPr>
          <p:cNvPr id="454" name="Google Shape;454;p19"/>
          <p:cNvSpPr/>
          <p:nvPr/>
        </p:nvSpPr>
        <p:spPr>
          <a:xfrm>
            <a:off x="1508760" y="3886200"/>
            <a:ext cx="9875520" cy="7772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1500"/>
              <a:buFont typeface="Calibri"/>
              <a:buNone/>
            </a:pPr>
            <a:r>
              <a:rPr b="1" i="0" lang="en-US" sz="1500" u="none" cap="none" strike="noStrike">
                <a:solidFill>
                  <a:srgbClr val="FFFFFF"/>
                </a:solidFill>
                <a:latin typeface="Calibri"/>
                <a:ea typeface="Calibri"/>
                <a:cs typeface="Calibri"/>
                <a:sym typeface="Calibri"/>
              </a:rPr>
              <a:t>Kas oskan ühe lausega selgitada, kuidas projekt toetab KOV-i või riiklikke eesmärke?</a:t>
            </a:r>
            <a:endParaRPr b="0" i="0" sz="1500" u="none" cap="none" strike="noStrike">
              <a:solidFill>
                <a:schemeClr val="dk1"/>
              </a:solidFill>
              <a:latin typeface="Calibri"/>
              <a:ea typeface="Calibri"/>
              <a:cs typeface="Calibri"/>
              <a:sym typeface="Calibri"/>
            </a:endParaRPr>
          </a:p>
        </p:txBody>
      </p:sp>
      <p:sp>
        <p:nvSpPr>
          <p:cNvPr id="455" name="Google Shape;455;p19"/>
          <p:cNvSpPr/>
          <p:nvPr/>
        </p:nvSpPr>
        <p:spPr>
          <a:xfrm>
            <a:off x="548640" y="4892040"/>
            <a:ext cx="11064240" cy="960120"/>
          </a:xfrm>
          <a:prstGeom prst="roundRect">
            <a:avLst>
              <a:gd fmla="val 9524" name="adj"/>
            </a:avLst>
          </a:prstGeom>
          <a:solidFill>
            <a:srgbClr val="F9E7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19"/>
          <p:cNvSpPr/>
          <p:nvPr/>
        </p:nvSpPr>
        <p:spPr>
          <a:xfrm>
            <a:off x="868680" y="4892040"/>
            <a:ext cx="10424160" cy="96012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212B5C"/>
              </a:buClr>
              <a:buSzPts val="1350"/>
              <a:buFont typeface="Calibri"/>
              <a:buNone/>
            </a:pPr>
            <a:r>
              <a:rPr b="1" i="0" lang="en-US" sz="1350" u="none" cap="none" strike="noStrike">
                <a:solidFill>
                  <a:srgbClr val="212B5C"/>
                </a:solidFill>
                <a:latin typeface="Calibri"/>
                <a:ea typeface="Calibri"/>
                <a:cs typeface="Calibri"/>
                <a:sym typeface="Calibri"/>
              </a:rPr>
              <a:t>Näidislause taotlusesse:  </a:t>
            </a:r>
            <a:r>
              <a:rPr b="0" i="1" lang="en-US" sz="1350" u="none" cap="none" strike="noStrike">
                <a:solidFill>
                  <a:srgbClr val="26264A"/>
                </a:solidFill>
                <a:latin typeface="Calibri"/>
                <a:ea typeface="Calibri"/>
                <a:cs typeface="Calibri"/>
                <a:sym typeface="Calibri"/>
              </a:rPr>
              <a:t>“Projekt toetab KOV-i (või riigi) eesmärki suurendada noorte heaolu ja osalust kogukonnaelus.”</a:t>
            </a:r>
            <a:endParaRPr b="0" i="0" sz="1350" u="none" cap="none" strike="noStrike">
              <a:solidFill>
                <a:schemeClr val="dk1"/>
              </a:solidFill>
              <a:latin typeface="Calibri"/>
              <a:ea typeface="Calibri"/>
              <a:cs typeface="Calibri"/>
              <a:sym typeface="Calibri"/>
            </a:endParaRPr>
          </a:p>
        </p:txBody>
      </p:sp>
      <p:sp>
        <p:nvSpPr>
          <p:cNvPr id="457" name="Google Shape;457;p19"/>
          <p:cNvSpPr/>
          <p:nvPr/>
        </p:nvSpPr>
        <p:spPr>
          <a:xfrm>
            <a:off x="548640" y="5989320"/>
            <a:ext cx="1078992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350"/>
              <a:buFont typeface="Calibri"/>
              <a:buNone/>
            </a:pPr>
            <a:r>
              <a:rPr b="0" i="1" lang="en-US" sz="1350" u="none" cap="none" strike="noStrike">
                <a:solidFill>
                  <a:srgbClr val="F9E795"/>
                </a:solidFill>
                <a:latin typeface="Calibri"/>
                <a:ea typeface="Calibri"/>
                <a:cs typeface="Calibri"/>
                <a:sym typeface="Calibri"/>
              </a:rPr>
              <a:t>Lõpuküsimus: milline ettepanek annaksite oma kodulinna või -valla otsustajatele?</a:t>
            </a:r>
            <a:endParaRPr b="0" i="0" sz="1350" u="none" cap="none" strike="noStrike">
              <a:solidFill>
                <a:schemeClr val="dk1"/>
              </a:solidFill>
              <a:latin typeface="Calibri"/>
              <a:ea typeface="Calibri"/>
              <a:cs typeface="Calibri"/>
              <a:sym typeface="Calibri"/>
            </a:endParaRPr>
          </a:p>
        </p:txBody>
      </p:sp>
      <p:sp>
        <p:nvSpPr>
          <p:cNvPr id="458" name="Google Shape;458;p19"/>
          <p:cNvSpPr/>
          <p:nvPr/>
        </p:nvSpPr>
        <p:spPr>
          <a:xfrm>
            <a:off x="11521440" y="6492240"/>
            <a:ext cx="457200" cy="27432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B85"/>
              </a:buClr>
              <a:buSzPts val="1000"/>
              <a:buFont typeface="Calibri"/>
              <a:buNone/>
            </a:pPr>
            <a:r>
              <a:rPr b="0" i="0" lang="en-US" sz="1000" u="none" cap="none" strike="noStrike">
                <a:solidFill>
                  <a:srgbClr val="6B6B85"/>
                </a:solidFill>
                <a:latin typeface="Calibri"/>
                <a:ea typeface="Calibri"/>
                <a:cs typeface="Calibri"/>
                <a:sym typeface="Calibri"/>
              </a:rPr>
              <a:t>19</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 name="Shape 27"/>
        <p:cNvGrpSpPr/>
        <p:nvPr/>
      </p:nvGrpSpPr>
      <p:grpSpPr>
        <a:xfrm>
          <a:off x="0" y="0"/>
          <a:ext cx="0" cy="0"/>
          <a:chOff x="0" y="0"/>
          <a:chExt cx="0" cy="0"/>
        </a:xfrm>
      </p:grpSpPr>
      <p:sp>
        <p:nvSpPr>
          <p:cNvPr id="28" name="Google Shape;28;p2"/>
          <p:cNvSpPr/>
          <p:nvPr/>
        </p:nvSpPr>
        <p:spPr>
          <a:xfrm>
            <a:off x="548640" y="457200"/>
            <a:ext cx="731520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200"/>
              <a:buFont typeface="Calibri"/>
              <a:buNone/>
            </a:pPr>
            <a:r>
              <a:rPr b="1" i="0" lang="en-US" sz="1200" u="none" cap="none" strike="noStrike">
                <a:solidFill>
                  <a:srgbClr val="F96167"/>
                </a:solidFill>
                <a:latin typeface="Calibri"/>
                <a:ea typeface="Calibri"/>
                <a:cs typeface="Calibri"/>
                <a:sym typeface="Calibri"/>
              </a:rPr>
              <a:t>AJAKAVA</a:t>
            </a:r>
            <a:endParaRPr b="0" i="0" sz="1200" u="none" cap="none" strike="noStrike">
              <a:solidFill>
                <a:schemeClr val="dk1"/>
              </a:solidFill>
              <a:latin typeface="Calibri"/>
              <a:ea typeface="Calibri"/>
              <a:cs typeface="Calibri"/>
              <a:sym typeface="Calibri"/>
            </a:endParaRPr>
          </a:p>
        </p:txBody>
      </p:sp>
      <p:sp>
        <p:nvSpPr>
          <p:cNvPr id="29" name="Google Shape;29;p2"/>
          <p:cNvSpPr/>
          <p:nvPr/>
        </p:nvSpPr>
        <p:spPr>
          <a:xfrm>
            <a:off x="548640" y="749808"/>
            <a:ext cx="10515600" cy="8229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3200"/>
              <a:buFont typeface="Cambria"/>
              <a:buNone/>
            </a:pPr>
            <a:r>
              <a:rPr b="1" i="0" lang="en-US" sz="3200" u="none" cap="none" strike="noStrike">
                <a:solidFill>
                  <a:srgbClr val="212B5C"/>
                </a:solidFill>
                <a:latin typeface="Cambria"/>
                <a:ea typeface="Cambria"/>
                <a:cs typeface="Cambria"/>
                <a:sym typeface="Cambria"/>
              </a:rPr>
              <a:t>13:30 – 15:00</a:t>
            </a:r>
            <a:endParaRPr b="0" i="0" sz="3200" u="none" cap="none" strike="noStrike">
              <a:solidFill>
                <a:schemeClr val="dk1"/>
              </a:solidFill>
              <a:latin typeface="Calibri"/>
              <a:ea typeface="Calibri"/>
              <a:cs typeface="Calibri"/>
              <a:sym typeface="Calibri"/>
            </a:endParaRPr>
          </a:p>
        </p:txBody>
      </p:sp>
      <p:sp>
        <p:nvSpPr>
          <p:cNvPr id="30" name="Google Shape;30;p2"/>
          <p:cNvSpPr/>
          <p:nvPr/>
        </p:nvSpPr>
        <p:spPr>
          <a:xfrm>
            <a:off x="548640" y="1783080"/>
            <a:ext cx="11064240" cy="1005840"/>
          </a:xfrm>
          <a:prstGeom prst="roundRect">
            <a:avLst>
              <a:gd fmla="val 7273"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
          <p:cNvSpPr/>
          <p:nvPr/>
        </p:nvSpPr>
        <p:spPr>
          <a:xfrm>
            <a:off x="548640" y="1783080"/>
            <a:ext cx="1737360" cy="1005840"/>
          </a:xfrm>
          <a:prstGeom prst="roundRect">
            <a:avLst>
              <a:gd fmla="val 7273" name="adj"/>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548640" y="1783080"/>
            <a:ext cx="1737360" cy="10058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Cambria"/>
              <a:buNone/>
            </a:pPr>
            <a:r>
              <a:rPr b="1" i="0" lang="en-US" sz="1500" u="none" cap="none" strike="noStrike">
                <a:solidFill>
                  <a:srgbClr val="FFFFFF"/>
                </a:solidFill>
                <a:latin typeface="Cambria"/>
                <a:ea typeface="Cambria"/>
                <a:cs typeface="Cambria"/>
                <a:sym typeface="Cambria"/>
              </a:rPr>
              <a:t>13:30–13:45</a:t>
            </a:r>
            <a:endParaRPr b="0" i="0" sz="1500" u="none" cap="none" strike="noStrike">
              <a:solidFill>
                <a:schemeClr val="dk1"/>
              </a:solidFill>
              <a:latin typeface="Calibri"/>
              <a:ea typeface="Calibri"/>
              <a:cs typeface="Calibri"/>
              <a:sym typeface="Calibri"/>
            </a:endParaRPr>
          </a:p>
        </p:txBody>
      </p:sp>
      <p:sp>
        <p:nvSpPr>
          <p:cNvPr id="33" name="Google Shape;33;p2"/>
          <p:cNvSpPr/>
          <p:nvPr/>
        </p:nvSpPr>
        <p:spPr>
          <a:xfrm>
            <a:off x="2514600" y="1920240"/>
            <a:ext cx="886968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600"/>
              <a:buFont typeface="Cambria"/>
              <a:buNone/>
            </a:pPr>
            <a:r>
              <a:rPr b="1" i="0" lang="en-US" sz="1600" u="none" cap="none" strike="noStrike">
                <a:solidFill>
                  <a:srgbClr val="212B5C"/>
                </a:solidFill>
                <a:latin typeface="Cambria"/>
                <a:ea typeface="Cambria"/>
                <a:cs typeface="Cambria"/>
                <a:sym typeface="Cambria"/>
              </a:rPr>
              <a:t>Sissejuhatus ja teooria</a:t>
            </a:r>
            <a:endParaRPr b="0" i="0" sz="1600" u="none" cap="none" strike="noStrike">
              <a:solidFill>
                <a:schemeClr val="dk1"/>
              </a:solidFill>
              <a:latin typeface="Calibri"/>
              <a:ea typeface="Calibri"/>
              <a:cs typeface="Calibri"/>
              <a:sym typeface="Calibri"/>
            </a:endParaRPr>
          </a:p>
        </p:txBody>
      </p:sp>
      <p:sp>
        <p:nvSpPr>
          <p:cNvPr id="34" name="Google Shape;34;p2"/>
          <p:cNvSpPr/>
          <p:nvPr/>
        </p:nvSpPr>
        <p:spPr>
          <a:xfrm>
            <a:off x="2514600" y="2313432"/>
            <a:ext cx="8869680" cy="41148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26264A"/>
              </a:buClr>
              <a:buSzPts val="1300"/>
              <a:buFont typeface="Calibri"/>
              <a:buNone/>
            </a:pPr>
            <a:r>
              <a:rPr b="0" i="0" lang="en-US" sz="1300" u="none" cap="none" strike="noStrike">
                <a:solidFill>
                  <a:srgbClr val="26264A"/>
                </a:solidFill>
                <a:latin typeface="Calibri"/>
                <a:ea typeface="Calibri"/>
                <a:cs typeface="Calibri"/>
                <a:sym typeface="Calibri"/>
              </a:rPr>
              <a:t>Sild eelmisest töötoast, mehhanism, näide (ligipääsetav üritus)</a:t>
            </a:r>
            <a:endParaRPr b="0" i="0" sz="1300" u="none" cap="none" strike="noStrike">
              <a:solidFill>
                <a:schemeClr val="dk1"/>
              </a:solidFill>
              <a:latin typeface="Calibri"/>
              <a:ea typeface="Calibri"/>
              <a:cs typeface="Calibri"/>
              <a:sym typeface="Calibri"/>
            </a:endParaRPr>
          </a:p>
        </p:txBody>
      </p:sp>
      <p:sp>
        <p:nvSpPr>
          <p:cNvPr id="35" name="Google Shape;35;p2"/>
          <p:cNvSpPr/>
          <p:nvPr/>
        </p:nvSpPr>
        <p:spPr>
          <a:xfrm>
            <a:off x="548640" y="2971800"/>
            <a:ext cx="11064240" cy="1005840"/>
          </a:xfrm>
          <a:prstGeom prst="roundRect">
            <a:avLst>
              <a:gd fmla="val 7273"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2"/>
          <p:cNvSpPr/>
          <p:nvPr/>
        </p:nvSpPr>
        <p:spPr>
          <a:xfrm>
            <a:off x="548640" y="2971800"/>
            <a:ext cx="1737360" cy="1005840"/>
          </a:xfrm>
          <a:prstGeom prst="roundRect">
            <a:avLst>
              <a:gd fmla="val 7273" name="adj"/>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2"/>
          <p:cNvSpPr/>
          <p:nvPr/>
        </p:nvSpPr>
        <p:spPr>
          <a:xfrm>
            <a:off x="548640" y="2971800"/>
            <a:ext cx="1737360" cy="10058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Cambria"/>
              <a:buNone/>
            </a:pPr>
            <a:r>
              <a:rPr b="1" i="0" lang="en-US" sz="1500" u="none" cap="none" strike="noStrike">
                <a:solidFill>
                  <a:srgbClr val="FFFFFF"/>
                </a:solidFill>
                <a:latin typeface="Cambria"/>
                <a:ea typeface="Cambria"/>
                <a:cs typeface="Cambria"/>
                <a:sym typeface="Cambria"/>
              </a:rPr>
              <a:t>13:45–14:00</a:t>
            </a:r>
            <a:endParaRPr b="0" i="0" sz="1500" u="none" cap="none" strike="noStrike">
              <a:solidFill>
                <a:schemeClr val="dk1"/>
              </a:solidFill>
              <a:latin typeface="Calibri"/>
              <a:ea typeface="Calibri"/>
              <a:cs typeface="Calibri"/>
              <a:sym typeface="Calibri"/>
            </a:endParaRPr>
          </a:p>
        </p:txBody>
      </p:sp>
      <p:sp>
        <p:nvSpPr>
          <p:cNvPr id="38" name="Google Shape;38;p2"/>
          <p:cNvSpPr/>
          <p:nvPr/>
        </p:nvSpPr>
        <p:spPr>
          <a:xfrm>
            <a:off x="2514600" y="3108960"/>
            <a:ext cx="886968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600"/>
              <a:buFont typeface="Cambria"/>
              <a:buNone/>
            </a:pPr>
            <a:r>
              <a:rPr b="1" i="0" lang="en-US" sz="1600" u="none" cap="none" strike="noStrike">
                <a:solidFill>
                  <a:srgbClr val="212B5C"/>
                </a:solidFill>
                <a:latin typeface="Cambria"/>
                <a:ea typeface="Cambria"/>
                <a:cs typeface="Cambria"/>
                <a:sym typeface="Cambria"/>
              </a:rPr>
              <a:t>Mõjutamise formaadid ja dokumendid</a:t>
            </a:r>
            <a:endParaRPr b="0" i="0" sz="1600" u="none" cap="none" strike="noStrike">
              <a:solidFill>
                <a:schemeClr val="dk1"/>
              </a:solidFill>
              <a:latin typeface="Calibri"/>
              <a:ea typeface="Calibri"/>
              <a:cs typeface="Calibri"/>
              <a:sym typeface="Calibri"/>
            </a:endParaRPr>
          </a:p>
        </p:txBody>
      </p:sp>
      <p:sp>
        <p:nvSpPr>
          <p:cNvPr id="39" name="Google Shape;39;p2"/>
          <p:cNvSpPr/>
          <p:nvPr/>
        </p:nvSpPr>
        <p:spPr>
          <a:xfrm>
            <a:off x="2514600" y="3502152"/>
            <a:ext cx="8869680" cy="41148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26264A"/>
              </a:buClr>
              <a:buSzPts val="1300"/>
              <a:buFont typeface="Calibri"/>
              <a:buNone/>
            </a:pPr>
            <a:r>
              <a:rPr b="0" i="0" lang="en-US" sz="1300" u="none" cap="none" strike="noStrike">
                <a:solidFill>
                  <a:srgbClr val="26264A"/>
                </a:solidFill>
                <a:latin typeface="Calibri"/>
                <a:ea typeface="Calibri"/>
                <a:cs typeface="Calibri"/>
                <a:sym typeface="Calibri"/>
              </a:rPr>
              <a:t>Kuidas kaasata otsustajaid; seos strateegiliste dokumentidega</a:t>
            </a:r>
            <a:endParaRPr b="0" i="0" sz="1300" u="none" cap="none" strike="noStrike">
              <a:solidFill>
                <a:schemeClr val="dk1"/>
              </a:solidFill>
              <a:latin typeface="Calibri"/>
              <a:ea typeface="Calibri"/>
              <a:cs typeface="Calibri"/>
              <a:sym typeface="Calibri"/>
            </a:endParaRPr>
          </a:p>
        </p:txBody>
      </p:sp>
      <p:sp>
        <p:nvSpPr>
          <p:cNvPr id="40" name="Google Shape;40;p2"/>
          <p:cNvSpPr/>
          <p:nvPr/>
        </p:nvSpPr>
        <p:spPr>
          <a:xfrm>
            <a:off x="548640" y="4160520"/>
            <a:ext cx="11064240" cy="1005840"/>
          </a:xfrm>
          <a:prstGeom prst="roundRect">
            <a:avLst>
              <a:gd fmla="val 7273"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
          <p:cNvSpPr/>
          <p:nvPr/>
        </p:nvSpPr>
        <p:spPr>
          <a:xfrm>
            <a:off x="548640" y="4160520"/>
            <a:ext cx="1737360" cy="1005840"/>
          </a:xfrm>
          <a:prstGeom prst="roundRect">
            <a:avLst>
              <a:gd fmla="val 7273" name="adj"/>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
          <p:cNvSpPr/>
          <p:nvPr/>
        </p:nvSpPr>
        <p:spPr>
          <a:xfrm>
            <a:off x="548640" y="4160520"/>
            <a:ext cx="1737360" cy="10058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Cambria"/>
              <a:buNone/>
            </a:pPr>
            <a:r>
              <a:rPr b="1" i="0" lang="en-US" sz="1500" u="none" cap="none" strike="noStrike">
                <a:solidFill>
                  <a:srgbClr val="FFFFFF"/>
                </a:solidFill>
                <a:latin typeface="Cambria"/>
                <a:ea typeface="Cambria"/>
                <a:cs typeface="Cambria"/>
                <a:sym typeface="Cambria"/>
              </a:rPr>
              <a:t>14:00–14:30</a:t>
            </a:r>
            <a:endParaRPr b="0" i="0" sz="1500" u="none" cap="none" strike="noStrike">
              <a:solidFill>
                <a:schemeClr val="dk1"/>
              </a:solidFill>
              <a:latin typeface="Calibri"/>
              <a:ea typeface="Calibri"/>
              <a:cs typeface="Calibri"/>
              <a:sym typeface="Calibri"/>
            </a:endParaRPr>
          </a:p>
        </p:txBody>
      </p:sp>
      <p:sp>
        <p:nvSpPr>
          <p:cNvPr id="43" name="Google Shape;43;p2"/>
          <p:cNvSpPr/>
          <p:nvPr/>
        </p:nvSpPr>
        <p:spPr>
          <a:xfrm>
            <a:off x="2514600" y="4297680"/>
            <a:ext cx="886968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600"/>
              <a:buFont typeface="Cambria"/>
              <a:buNone/>
            </a:pPr>
            <a:r>
              <a:rPr b="1" i="0" lang="en-US" sz="1600" u="none" cap="none" strike="noStrike">
                <a:solidFill>
                  <a:srgbClr val="212B5C"/>
                </a:solidFill>
                <a:latin typeface="Cambria"/>
                <a:ea typeface="Cambria"/>
                <a:cs typeface="Cambria"/>
                <a:sym typeface="Cambria"/>
              </a:rPr>
              <a:t>Grupitöö</a:t>
            </a:r>
            <a:endParaRPr b="0" i="0" sz="1600" u="none" cap="none" strike="noStrike">
              <a:solidFill>
                <a:schemeClr val="dk1"/>
              </a:solidFill>
              <a:latin typeface="Calibri"/>
              <a:ea typeface="Calibri"/>
              <a:cs typeface="Calibri"/>
              <a:sym typeface="Calibri"/>
            </a:endParaRPr>
          </a:p>
        </p:txBody>
      </p:sp>
      <p:sp>
        <p:nvSpPr>
          <p:cNvPr id="44" name="Google Shape;44;p2"/>
          <p:cNvSpPr/>
          <p:nvPr/>
        </p:nvSpPr>
        <p:spPr>
          <a:xfrm>
            <a:off x="2514600" y="4690872"/>
            <a:ext cx="8869680" cy="41148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26264A"/>
              </a:buClr>
              <a:buSzPts val="1300"/>
              <a:buFont typeface="Calibri"/>
              <a:buNone/>
            </a:pPr>
            <a:r>
              <a:rPr b="0" i="0" lang="en-US" sz="1300" u="none" cap="none" strike="noStrike">
                <a:solidFill>
                  <a:srgbClr val="26264A"/>
                </a:solidFill>
                <a:latin typeface="Calibri"/>
                <a:ea typeface="Calibri"/>
                <a:cs typeface="Calibri"/>
                <a:sym typeface="Calibri"/>
              </a:rPr>
              <a:t>Grupid arendavad oma projektiideed, moderaator toetab ja nõustab</a:t>
            </a:r>
            <a:endParaRPr b="0" i="0" sz="1300" u="none" cap="none" strike="noStrike">
              <a:solidFill>
                <a:schemeClr val="dk1"/>
              </a:solidFill>
              <a:latin typeface="Calibri"/>
              <a:ea typeface="Calibri"/>
              <a:cs typeface="Calibri"/>
              <a:sym typeface="Calibri"/>
            </a:endParaRPr>
          </a:p>
        </p:txBody>
      </p:sp>
      <p:sp>
        <p:nvSpPr>
          <p:cNvPr id="45" name="Google Shape;45;p2"/>
          <p:cNvSpPr/>
          <p:nvPr/>
        </p:nvSpPr>
        <p:spPr>
          <a:xfrm>
            <a:off x="548640" y="5349240"/>
            <a:ext cx="11064240" cy="1005840"/>
          </a:xfrm>
          <a:prstGeom prst="roundRect">
            <a:avLst>
              <a:gd fmla="val 7273"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2"/>
          <p:cNvSpPr/>
          <p:nvPr/>
        </p:nvSpPr>
        <p:spPr>
          <a:xfrm>
            <a:off x="548640" y="5349240"/>
            <a:ext cx="1737360" cy="1005840"/>
          </a:xfrm>
          <a:prstGeom prst="roundRect">
            <a:avLst>
              <a:gd fmla="val 7273" name="adj"/>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2"/>
          <p:cNvSpPr/>
          <p:nvPr/>
        </p:nvSpPr>
        <p:spPr>
          <a:xfrm>
            <a:off x="548640" y="5349240"/>
            <a:ext cx="1737360" cy="10058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Cambria"/>
              <a:buNone/>
            </a:pPr>
            <a:r>
              <a:rPr b="1" i="0" lang="en-US" sz="1500" u="none" cap="none" strike="noStrike">
                <a:solidFill>
                  <a:srgbClr val="FFFFFF"/>
                </a:solidFill>
                <a:latin typeface="Cambria"/>
                <a:ea typeface="Cambria"/>
                <a:cs typeface="Cambria"/>
                <a:sym typeface="Cambria"/>
              </a:rPr>
              <a:t>14:30–15:00</a:t>
            </a:r>
            <a:endParaRPr b="0" i="0" sz="1500" u="none" cap="none" strike="noStrike">
              <a:solidFill>
                <a:schemeClr val="dk1"/>
              </a:solidFill>
              <a:latin typeface="Calibri"/>
              <a:ea typeface="Calibri"/>
              <a:cs typeface="Calibri"/>
              <a:sym typeface="Calibri"/>
            </a:endParaRPr>
          </a:p>
        </p:txBody>
      </p:sp>
      <p:sp>
        <p:nvSpPr>
          <p:cNvPr id="48" name="Google Shape;48;p2"/>
          <p:cNvSpPr/>
          <p:nvPr/>
        </p:nvSpPr>
        <p:spPr>
          <a:xfrm>
            <a:off x="2514600" y="5486400"/>
            <a:ext cx="886968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600"/>
              <a:buFont typeface="Cambria"/>
              <a:buNone/>
            </a:pPr>
            <a:r>
              <a:rPr b="1" i="0" lang="en-US" sz="1600" u="none" cap="none" strike="noStrike">
                <a:solidFill>
                  <a:srgbClr val="212B5C"/>
                </a:solidFill>
                <a:latin typeface="Cambria"/>
                <a:ea typeface="Cambria"/>
                <a:cs typeface="Cambria"/>
                <a:sym typeface="Cambria"/>
              </a:rPr>
              <a:t>Projektide esitlused</a:t>
            </a:r>
            <a:endParaRPr b="0" i="0" sz="1600" u="none" cap="none" strike="noStrike">
              <a:solidFill>
                <a:schemeClr val="dk1"/>
              </a:solidFill>
              <a:latin typeface="Calibri"/>
              <a:ea typeface="Calibri"/>
              <a:cs typeface="Calibri"/>
              <a:sym typeface="Calibri"/>
            </a:endParaRPr>
          </a:p>
        </p:txBody>
      </p:sp>
      <p:sp>
        <p:nvSpPr>
          <p:cNvPr id="49" name="Google Shape;49;p2"/>
          <p:cNvSpPr/>
          <p:nvPr/>
        </p:nvSpPr>
        <p:spPr>
          <a:xfrm>
            <a:off x="2514600" y="5879592"/>
            <a:ext cx="8869680" cy="41148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26264A"/>
              </a:buClr>
              <a:buSzPts val="1300"/>
              <a:buFont typeface="Calibri"/>
              <a:buNone/>
            </a:pPr>
            <a:r>
              <a:rPr lang="en-US" sz="1300">
                <a:solidFill>
                  <a:srgbClr val="26264A"/>
                </a:solidFill>
                <a:latin typeface="Calibri"/>
                <a:ea typeface="Calibri"/>
                <a:cs typeface="Calibri"/>
                <a:sym typeface="Calibri"/>
              </a:rPr>
              <a:t>Iga grupp esitleb oma ideed</a:t>
            </a:r>
            <a:endParaRPr b="0" i="0" sz="1300" u="none" cap="none" strike="noStrike">
              <a:solidFill>
                <a:schemeClr val="dk1"/>
              </a:solidFill>
              <a:latin typeface="Calibri"/>
              <a:ea typeface="Calibri"/>
              <a:cs typeface="Calibri"/>
              <a:sym typeface="Calibri"/>
            </a:endParaRPr>
          </a:p>
        </p:txBody>
      </p:sp>
      <p:sp>
        <p:nvSpPr>
          <p:cNvPr id="50" name="Google Shape;50;p2"/>
          <p:cNvSpPr/>
          <p:nvPr/>
        </p:nvSpPr>
        <p:spPr>
          <a:xfrm>
            <a:off x="11521440" y="6492240"/>
            <a:ext cx="457200" cy="27432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B85"/>
              </a:buClr>
              <a:buSzPts val="1000"/>
              <a:buFont typeface="Calibri"/>
              <a:buNone/>
            </a:pPr>
            <a:r>
              <a:rPr b="0" i="0" lang="en-US" sz="1000" u="none" cap="none" strike="noStrike">
                <a:solidFill>
                  <a:srgbClr val="6B6B85"/>
                </a:solidFill>
                <a:latin typeface="Calibri"/>
                <a:ea typeface="Calibri"/>
                <a:cs typeface="Calibri"/>
                <a:sym typeface="Calibri"/>
              </a:rPr>
              <a:t>2</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 name="Shape 55"/>
        <p:cNvGrpSpPr/>
        <p:nvPr/>
      </p:nvGrpSpPr>
      <p:grpSpPr>
        <a:xfrm>
          <a:off x="0" y="0"/>
          <a:ext cx="0" cy="0"/>
          <a:chOff x="0" y="0"/>
          <a:chExt cx="0" cy="0"/>
        </a:xfrm>
      </p:grpSpPr>
      <p:sp>
        <p:nvSpPr>
          <p:cNvPr id="56" name="Google Shape;56;p3"/>
          <p:cNvSpPr/>
          <p:nvPr/>
        </p:nvSpPr>
        <p:spPr>
          <a:xfrm>
            <a:off x="548640" y="457200"/>
            <a:ext cx="731520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200"/>
              <a:buFont typeface="Calibri"/>
              <a:buNone/>
            </a:pPr>
            <a:r>
              <a:rPr b="1" i="0" lang="en-US" sz="1200" u="none" cap="none" strike="noStrike">
                <a:solidFill>
                  <a:srgbClr val="F96167"/>
                </a:solidFill>
                <a:latin typeface="Calibri"/>
                <a:ea typeface="Calibri"/>
                <a:cs typeface="Calibri"/>
                <a:sym typeface="Calibri"/>
              </a:rPr>
              <a:t>SISSEJUHATUS</a:t>
            </a:r>
            <a:endParaRPr b="0" i="0" sz="1200" u="none" cap="none" strike="noStrike">
              <a:solidFill>
                <a:schemeClr val="dk1"/>
              </a:solidFill>
              <a:latin typeface="Calibri"/>
              <a:ea typeface="Calibri"/>
              <a:cs typeface="Calibri"/>
              <a:sym typeface="Calibri"/>
            </a:endParaRPr>
          </a:p>
        </p:txBody>
      </p:sp>
      <p:sp>
        <p:nvSpPr>
          <p:cNvPr id="57" name="Google Shape;57;p3"/>
          <p:cNvSpPr/>
          <p:nvPr/>
        </p:nvSpPr>
        <p:spPr>
          <a:xfrm>
            <a:off x="548640" y="749808"/>
            <a:ext cx="10515600" cy="8229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3200"/>
              <a:buFont typeface="Cambria"/>
              <a:buNone/>
            </a:pPr>
            <a:r>
              <a:rPr b="1" i="0" lang="en-US" sz="3200" u="none" cap="none" strike="noStrike">
                <a:solidFill>
                  <a:srgbClr val="212B5C"/>
                </a:solidFill>
                <a:latin typeface="Cambria"/>
                <a:ea typeface="Cambria"/>
                <a:cs typeface="Cambria"/>
                <a:sym typeface="Cambria"/>
              </a:rPr>
              <a:t>Eelmisest töötoast siia</a:t>
            </a:r>
            <a:endParaRPr b="0" i="0" sz="3200" u="none" cap="none" strike="noStrike">
              <a:solidFill>
                <a:schemeClr val="dk1"/>
              </a:solidFill>
              <a:latin typeface="Calibri"/>
              <a:ea typeface="Calibri"/>
              <a:cs typeface="Calibri"/>
              <a:sym typeface="Calibri"/>
            </a:endParaRPr>
          </a:p>
        </p:txBody>
      </p:sp>
      <p:sp>
        <p:nvSpPr>
          <p:cNvPr id="58" name="Google Shape;58;p3"/>
          <p:cNvSpPr/>
          <p:nvPr/>
        </p:nvSpPr>
        <p:spPr>
          <a:xfrm>
            <a:off x="548640" y="1737360"/>
            <a:ext cx="5120640" cy="1097280"/>
          </a:xfrm>
          <a:prstGeom prst="rect">
            <a:avLst/>
          </a:prstGeom>
          <a:noFill/>
          <a:ln>
            <a:noFill/>
          </a:ln>
        </p:spPr>
        <p:txBody>
          <a:bodyPr anchorCtr="0" anchor="ctr" bIns="45700" lIns="91425" spcFirstLastPara="1" rIns="91425" wrap="square" tIns="45700">
            <a:noAutofit/>
          </a:bodyPr>
          <a:lstStyle/>
          <a:p>
            <a:pPr indent="0" lvl="0" marL="0" marR="0" rtl="0" algn="l">
              <a:lnSpc>
                <a:spcPct val="125000"/>
              </a:lnSpc>
              <a:spcBef>
                <a:spcPts val="0"/>
              </a:spcBef>
              <a:spcAft>
                <a:spcPts val="0"/>
              </a:spcAft>
              <a:buClr>
                <a:srgbClr val="26264A"/>
              </a:buClr>
              <a:buSzPts val="1600"/>
              <a:buFont typeface="Calibri"/>
              <a:buNone/>
            </a:pPr>
            <a:r>
              <a:rPr b="0" i="0" lang="en-US" sz="1600" u="none" cap="none" strike="noStrike">
                <a:solidFill>
                  <a:srgbClr val="26264A"/>
                </a:solidFill>
                <a:latin typeface="Calibri"/>
                <a:ea typeface="Calibri"/>
                <a:cs typeface="Calibri"/>
                <a:sym typeface="Calibri"/>
              </a:rPr>
              <a:t>Just rääkisime sellest, kuidas noorteprojekti või kogukonnaalgatust algatada.</a:t>
            </a:r>
            <a:endParaRPr b="0" i="0" sz="1600" u="none" cap="none" strike="noStrike">
              <a:solidFill>
                <a:schemeClr val="dk1"/>
              </a:solidFill>
              <a:latin typeface="Calibri"/>
              <a:ea typeface="Calibri"/>
              <a:cs typeface="Calibri"/>
              <a:sym typeface="Calibri"/>
            </a:endParaRPr>
          </a:p>
        </p:txBody>
      </p:sp>
      <p:sp>
        <p:nvSpPr>
          <p:cNvPr id="59" name="Google Shape;59;p3"/>
          <p:cNvSpPr/>
          <p:nvPr/>
        </p:nvSpPr>
        <p:spPr>
          <a:xfrm>
            <a:off x="548640" y="2743200"/>
            <a:ext cx="512064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1600"/>
              <a:buFont typeface="Calibri"/>
              <a:buNone/>
            </a:pPr>
            <a:r>
              <a:rPr b="1" i="0" lang="en-US" sz="1600" u="none" cap="none" strike="noStrike">
                <a:solidFill>
                  <a:srgbClr val="2F3C7E"/>
                </a:solidFill>
                <a:latin typeface="Calibri"/>
                <a:ea typeface="Calibri"/>
                <a:cs typeface="Calibri"/>
                <a:sym typeface="Calibri"/>
              </a:rPr>
              <a:t>Nüüd astume sammu edasi:</a:t>
            </a:r>
            <a:endParaRPr b="0" i="0" sz="1600" u="none" cap="none" strike="noStrike">
              <a:solidFill>
                <a:schemeClr val="dk1"/>
              </a:solidFill>
              <a:latin typeface="Calibri"/>
              <a:ea typeface="Calibri"/>
              <a:cs typeface="Calibri"/>
              <a:sym typeface="Calibri"/>
            </a:endParaRPr>
          </a:p>
        </p:txBody>
      </p:sp>
      <p:sp>
        <p:nvSpPr>
          <p:cNvPr id="60" name="Google Shape;60;p3"/>
          <p:cNvSpPr/>
          <p:nvPr/>
        </p:nvSpPr>
        <p:spPr>
          <a:xfrm>
            <a:off x="548640" y="3154680"/>
            <a:ext cx="5120640" cy="1097280"/>
          </a:xfrm>
          <a:prstGeom prst="rect">
            <a:avLst/>
          </a:prstGeom>
          <a:noFill/>
          <a:ln>
            <a:noFill/>
          </a:ln>
        </p:spPr>
        <p:txBody>
          <a:bodyPr anchorCtr="0" anchor="ctr" bIns="45700" lIns="91425" spcFirstLastPara="1" rIns="91425" wrap="square" tIns="45700">
            <a:noAutofit/>
          </a:bodyPr>
          <a:lstStyle/>
          <a:p>
            <a:pPr indent="0" lvl="0" marL="0" marR="0" rtl="0" algn="l">
              <a:lnSpc>
                <a:spcPct val="125000"/>
              </a:lnSpc>
              <a:spcBef>
                <a:spcPts val="0"/>
              </a:spcBef>
              <a:spcAft>
                <a:spcPts val="0"/>
              </a:spcAft>
              <a:buClr>
                <a:srgbClr val="26264A"/>
              </a:buClr>
              <a:buSzPts val="1600"/>
              <a:buFont typeface="Calibri"/>
              <a:buNone/>
            </a:pPr>
            <a:r>
              <a:rPr b="0" i="0" lang="en-US" sz="1600" u="none" cap="none" strike="noStrike">
                <a:solidFill>
                  <a:srgbClr val="26264A"/>
                </a:solidFill>
                <a:latin typeface="Calibri"/>
                <a:ea typeface="Calibri"/>
                <a:cs typeface="Calibri"/>
                <a:sym typeface="Calibri"/>
              </a:rPr>
              <a:t>kuidas projekt saab päriselt mõjutada otsuseid ja poliitika kujundamist kohalikul tasandil.</a:t>
            </a:r>
            <a:endParaRPr b="0" i="0" sz="1600" u="none" cap="none" strike="noStrike">
              <a:solidFill>
                <a:schemeClr val="dk1"/>
              </a:solidFill>
              <a:latin typeface="Calibri"/>
              <a:ea typeface="Calibri"/>
              <a:cs typeface="Calibri"/>
              <a:sym typeface="Calibri"/>
            </a:endParaRPr>
          </a:p>
        </p:txBody>
      </p:sp>
      <p:sp>
        <p:nvSpPr>
          <p:cNvPr id="61" name="Google Shape;61;p3"/>
          <p:cNvSpPr/>
          <p:nvPr/>
        </p:nvSpPr>
        <p:spPr>
          <a:xfrm>
            <a:off x="548640" y="4617720"/>
            <a:ext cx="5120640" cy="1051560"/>
          </a:xfrm>
          <a:prstGeom prst="roundRect">
            <a:avLst>
              <a:gd fmla="val 8696"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822960" y="4754880"/>
            <a:ext cx="457200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300"/>
              <a:buFont typeface="Calibri"/>
              <a:buNone/>
            </a:pPr>
            <a:r>
              <a:rPr b="1" i="0" lang="en-US" sz="1300" u="none" cap="none" strike="noStrike">
                <a:solidFill>
                  <a:srgbClr val="F96167"/>
                </a:solidFill>
                <a:latin typeface="Calibri"/>
                <a:ea typeface="Calibri"/>
                <a:cs typeface="Calibri"/>
                <a:sym typeface="Calibri"/>
              </a:rPr>
              <a:t>Fookus:</a:t>
            </a:r>
            <a:endParaRPr b="0" i="0" sz="1300" u="none" cap="none" strike="noStrike">
              <a:solidFill>
                <a:schemeClr val="dk1"/>
              </a:solidFill>
              <a:latin typeface="Calibri"/>
              <a:ea typeface="Calibri"/>
              <a:cs typeface="Calibri"/>
              <a:sym typeface="Calibri"/>
            </a:endParaRPr>
          </a:p>
        </p:txBody>
      </p:sp>
      <p:sp>
        <p:nvSpPr>
          <p:cNvPr id="63" name="Google Shape;63;p3"/>
          <p:cNvSpPr/>
          <p:nvPr/>
        </p:nvSpPr>
        <p:spPr>
          <a:xfrm>
            <a:off x="822960" y="5074920"/>
            <a:ext cx="4663440" cy="50292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26264A"/>
              </a:buClr>
              <a:buSzPts val="1400"/>
              <a:buFont typeface="Calibri"/>
              <a:buNone/>
            </a:pPr>
            <a:r>
              <a:rPr b="0" i="1" lang="en-US" sz="1400" u="none" cap="none" strike="noStrike">
                <a:solidFill>
                  <a:srgbClr val="26264A"/>
                </a:solidFill>
                <a:latin typeface="Calibri"/>
                <a:ea typeface="Calibri"/>
                <a:cs typeface="Calibri"/>
                <a:sym typeface="Calibri"/>
              </a:rPr>
              <a:t>mitte ainult tegevus ise, vaid see, miks ja kuidas projekt võib otsuseid mõjutada.</a:t>
            </a:r>
            <a:endParaRPr b="0" i="0" sz="1400" u="none" cap="none" strike="noStrike">
              <a:solidFill>
                <a:schemeClr val="dk1"/>
              </a:solidFill>
              <a:latin typeface="Calibri"/>
              <a:ea typeface="Calibri"/>
              <a:cs typeface="Calibri"/>
              <a:sym typeface="Calibri"/>
            </a:endParaRPr>
          </a:p>
        </p:txBody>
      </p:sp>
      <p:sp>
        <p:nvSpPr>
          <p:cNvPr id="64" name="Google Shape;64;p3"/>
          <p:cNvSpPr/>
          <p:nvPr/>
        </p:nvSpPr>
        <p:spPr>
          <a:xfrm>
            <a:off x="6309360" y="1737360"/>
            <a:ext cx="5303520" cy="3291840"/>
          </a:xfrm>
          <a:prstGeom prst="roundRect">
            <a:avLst>
              <a:gd fmla="val 3333" name="adj"/>
            </a:avLst>
          </a:prstGeom>
          <a:solidFill>
            <a:srgbClr val="F7F7FA"/>
          </a:solidFill>
          <a:ln>
            <a:noFill/>
          </a:ln>
          <a:effectLst>
            <a:outerShdw blurRad="101600" rotWithShape="0" algn="bl" dir="5400000" dist="38100">
              <a:srgbClr val="999999">
                <a:alpha val="2509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6629400" y="2057400"/>
            <a:ext cx="548640" cy="54864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6629400" y="2057400"/>
            <a:ext cx="548640" cy="5486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60"/>
              <a:buFont typeface="Cambria"/>
              <a:buNone/>
            </a:pPr>
            <a:r>
              <a:rPr b="1" i="0" lang="en-US" sz="1560" u="none" cap="none" strike="noStrike">
                <a:solidFill>
                  <a:srgbClr val="FFFFFF"/>
                </a:solidFill>
                <a:latin typeface="Cambria"/>
                <a:ea typeface="Cambria"/>
                <a:cs typeface="Cambria"/>
                <a:sym typeface="Cambria"/>
              </a:rPr>
              <a:t>?</a:t>
            </a:r>
            <a:endParaRPr b="0" i="0" sz="1560" u="none" cap="none" strike="noStrike">
              <a:solidFill>
                <a:schemeClr val="dk1"/>
              </a:solidFill>
              <a:latin typeface="Calibri"/>
              <a:ea typeface="Calibri"/>
              <a:cs typeface="Calibri"/>
              <a:sym typeface="Calibri"/>
            </a:endParaRPr>
          </a:p>
        </p:txBody>
      </p:sp>
      <p:sp>
        <p:nvSpPr>
          <p:cNvPr id="67" name="Google Shape;67;p3"/>
          <p:cNvSpPr/>
          <p:nvPr/>
        </p:nvSpPr>
        <p:spPr>
          <a:xfrm>
            <a:off x="7315200" y="2084832"/>
            <a:ext cx="411480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800"/>
              <a:buFont typeface="Cambria"/>
              <a:buNone/>
            </a:pPr>
            <a:r>
              <a:rPr b="1" i="0" lang="en-US" sz="1800" u="none" cap="none" strike="noStrike">
                <a:solidFill>
                  <a:srgbClr val="212B5C"/>
                </a:solidFill>
                <a:latin typeface="Cambria"/>
                <a:ea typeface="Cambria"/>
                <a:cs typeface="Cambria"/>
                <a:sym typeface="Cambria"/>
              </a:rPr>
              <a:t>Küsimus grupile</a:t>
            </a:r>
            <a:endParaRPr b="0" i="0" sz="1800" u="none" cap="none" strike="noStrike">
              <a:solidFill>
                <a:schemeClr val="dk1"/>
              </a:solidFill>
              <a:latin typeface="Calibri"/>
              <a:ea typeface="Calibri"/>
              <a:cs typeface="Calibri"/>
              <a:sym typeface="Calibri"/>
            </a:endParaRPr>
          </a:p>
        </p:txBody>
      </p:sp>
      <p:sp>
        <p:nvSpPr>
          <p:cNvPr id="68" name="Google Shape;68;p3"/>
          <p:cNvSpPr/>
          <p:nvPr/>
        </p:nvSpPr>
        <p:spPr>
          <a:xfrm>
            <a:off x="6629400" y="2788920"/>
            <a:ext cx="4754880" cy="2011680"/>
          </a:xfrm>
          <a:prstGeom prst="rect">
            <a:avLst/>
          </a:prstGeom>
          <a:noFill/>
          <a:ln>
            <a:noFill/>
          </a:ln>
        </p:spPr>
        <p:txBody>
          <a:bodyPr anchorCtr="0" anchor="ctr" bIns="45700" lIns="91425" spcFirstLastPara="1" rIns="91425" wrap="square" tIns="45700">
            <a:noAutofit/>
          </a:bodyPr>
          <a:lstStyle/>
          <a:p>
            <a:pPr indent="0" lvl="0" marL="0" marR="0" rtl="0" algn="l">
              <a:lnSpc>
                <a:spcPct val="130000"/>
              </a:lnSpc>
              <a:spcBef>
                <a:spcPts val="0"/>
              </a:spcBef>
              <a:spcAft>
                <a:spcPts val="0"/>
              </a:spcAft>
              <a:buClr>
                <a:srgbClr val="26264A"/>
              </a:buClr>
              <a:buSzPts val="1700"/>
              <a:buFont typeface="Calibri"/>
              <a:buNone/>
            </a:pPr>
            <a:r>
              <a:rPr b="0" i="1" lang="en-US" sz="1700" u="none" cap="none" strike="noStrike">
                <a:solidFill>
                  <a:srgbClr val="26264A"/>
                </a:solidFill>
                <a:latin typeface="Calibri"/>
                <a:ea typeface="Calibri"/>
                <a:cs typeface="Calibri"/>
                <a:sym typeface="Calibri"/>
              </a:rPr>
              <a:t>Kas noorteprojekt saab teie meelest mõjutada linna või valla otsuseid?</a:t>
            </a:r>
            <a:endParaRPr b="0" i="0" sz="1700" u="none" cap="none" strike="noStrike">
              <a:solidFill>
                <a:schemeClr val="dk1"/>
              </a:solidFill>
              <a:latin typeface="Calibri"/>
              <a:ea typeface="Calibri"/>
              <a:cs typeface="Calibri"/>
              <a:sym typeface="Calibri"/>
            </a:endParaRPr>
          </a:p>
          <a:p>
            <a:pPr indent="0" lvl="0" marL="0" marR="0" rtl="0" algn="l">
              <a:lnSpc>
                <a:spcPct val="130000"/>
              </a:lnSpc>
              <a:spcBef>
                <a:spcPts val="0"/>
              </a:spcBef>
              <a:spcAft>
                <a:spcPts val="0"/>
              </a:spcAft>
              <a:buClr>
                <a:schemeClr val="dk1"/>
              </a:buClr>
              <a:buSzPts val="1700"/>
              <a:buFont typeface="Calibri"/>
              <a:buNone/>
            </a:pPr>
            <a:r>
              <a:t/>
            </a:r>
            <a:endParaRPr b="0" i="0" sz="1700" u="none" cap="none" strike="noStrike">
              <a:solidFill>
                <a:schemeClr val="dk1"/>
              </a:solidFill>
              <a:latin typeface="Calibri"/>
              <a:ea typeface="Calibri"/>
              <a:cs typeface="Calibri"/>
              <a:sym typeface="Calibri"/>
            </a:endParaRPr>
          </a:p>
          <a:p>
            <a:pPr indent="0" lvl="0" marL="0" marR="0" rtl="0" algn="l">
              <a:lnSpc>
                <a:spcPct val="130000"/>
              </a:lnSpc>
              <a:spcBef>
                <a:spcPts val="0"/>
              </a:spcBef>
              <a:spcAft>
                <a:spcPts val="0"/>
              </a:spcAft>
              <a:buClr>
                <a:srgbClr val="26264A"/>
              </a:buClr>
              <a:buSzPts val="1700"/>
              <a:buFont typeface="Calibri"/>
              <a:buNone/>
            </a:pPr>
            <a:r>
              <a:rPr b="0" i="1" lang="en-US" sz="1700" u="none" cap="none" strike="noStrike">
                <a:solidFill>
                  <a:srgbClr val="26264A"/>
                </a:solidFill>
                <a:latin typeface="Calibri"/>
                <a:ea typeface="Calibri"/>
                <a:cs typeface="Calibri"/>
                <a:sym typeface="Calibri"/>
              </a:rPr>
              <a:t>Kuidas?</a:t>
            </a:r>
            <a:endParaRPr b="0" i="0" sz="1700" u="none" cap="none" strike="noStrike">
              <a:solidFill>
                <a:schemeClr val="dk1"/>
              </a:solidFill>
              <a:latin typeface="Calibri"/>
              <a:ea typeface="Calibri"/>
              <a:cs typeface="Calibri"/>
              <a:sym typeface="Calibri"/>
            </a:endParaRPr>
          </a:p>
        </p:txBody>
      </p:sp>
      <p:sp>
        <p:nvSpPr>
          <p:cNvPr id="69" name="Google Shape;69;p3"/>
          <p:cNvSpPr/>
          <p:nvPr/>
        </p:nvSpPr>
        <p:spPr>
          <a:xfrm>
            <a:off x="11521440" y="6492240"/>
            <a:ext cx="457200" cy="27432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B85"/>
              </a:buClr>
              <a:buSzPts val="1000"/>
              <a:buFont typeface="Calibri"/>
              <a:buNone/>
            </a:pPr>
            <a:r>
              <a:rPr b="0" i="0" lang="en-US" sz="1000" u="none" cap="none" strike="noStrike">
                <a:solidFill>
                  <a:srgbClr val="6B6B85"/>
                </a:solidFill>
                <a:latin typeface="Calibri"/>
                <a:ea typeface="Calibri"/>
                <a:cs typeface="Calibri"/>
                <a:sym typeface="Calibri"/>
              </a:rPr>
              <a:t>3</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4" name="Shape 74"/>
        <p:cNvGrpSpPr/>
        <p:nvPr/>
      </p:nvGrpSpPr>
      <p:grpSpPr>
        <a:xfrm>
          <a:off x="0" y="0"/>
          <a:ext cx="0" cy="0"/>
          <a:chOff x="0" y="0"/>
          <a:chExt cx="0" cy="0"/>
        </a:xfrm>
      </p:grpSpPr>
      <p:sp>
        <p:nvSpPr>
          <p:cNvPr id="75" name="Google Shape;75;p4"/>
          <p:cNvSpPr/>
          <p:nvPr/>
        </p:nvSpPr>
        <p:spPr>
          <a:xfrm>
            <a:off x="548640" y="457200"/>
            <a:ext cx="731520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200"/>
              <a:buFont typeface="Calibri"/>
              <a:buNone/>
            </a:pPr>
            <a:r>
              <a:rPr b="1" i="0" lang="en-US" sz="1200" u="none" cap="none" strike="noStrike">
                <a:solidFill>
                  <a:srgbClr val="F96167"/>
                </a:solidFill>
                <a:latin typeface="Calibri"/>
                <a:ea typeface="Calibri"/>
                <a:cs typeface="Calibri"/>
                <a:sym typeface="Calibri"/>
              </a:rPr>
              <a:t>SISSEJUHATUS</a:t>
            </a:r>
            <a:endParaRPr b="0" i="0" sz="1200" u="none" cap="none" strike="noStrike">
              <a:solidFill>
                <a:schemeClr val="dk1"/>
              </a:solidFill>
              <a:latin typeface="Calibri"/>
              <a:ea typeface="Calibri"/>
              <a:cs typeface="Calibri"/>
              <a:sym typeface="Calibri"/>
            </a:endParaRPr>
          </a:p>
        </p:txBody>
      </p:sp>
      <p:sp>
        <p:nvSpPr>
          <p:cNvPr id="76" name="Google Shape;76;p4"/>
          <p:cNvSpPr/>
          <p:nvPr/>
        </p:nvSpPr>
        <p:spPr>
          <a:xfrm>
            <a:off x="548640" y="749808"/>
            <a:ext cx="10515600" cy="8229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3200"/>
              <a:buFont typeface="Cambria"/>
              <a:buNone/>
            </a:pPr>
            <a:r>
              <a:rPr b="1" i="0" lang="en-US" sz="3200" u="none" cap="none" strike="noStrike">
                <a:solidFill>
                  <a:srgbClr val="212B5C"/>
                </a:solidFill>
                <a:latin typeface="Cambria"/>
                <a:ea typeface="Cambria"/>
                <a:cs typeface="Cambria"/>
                <a:sym typeface="Cambria"/>
              </a:rPr>
              <a:t>Projektist mõjuni: kolm küsimust</a:t>
            </a:r>
            <a:endParaRPr b="0" i="0" sz="3200" u="none" cap="none" strike="noStrike">
              <a:solidFill>
                <a:schemeClr val="dk1"/>
              </a:solidFill>
              <a:latin typeface="Calibri"/>
              <a:ea typeface="Calibri"/>
              <a:cs typeface="Calibri"/>
              <a:sym typeface="Calibri"/>
            </a:endParaRPr>
          </a:p>
        </p:txBody>
      </p:sp>
      <p:sp>
        <p:nvSpPr>
          <p:cNvPr id="77" name="Google Shape;77;p4"/>
          <p:cNvSpPr/>
          <p:nvPr/>
        </p:nvSpPr>
        <p:spPr>
          <a:xfrm>
            <a:off x="548640" y="1508760"/>
            <a:ext cx="1051560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6B6B85"/>
              </a:buClr>
              <a:buSzPts val="1500"/>
              <a:buFont typeface="Calibri"/>
              <a:buNone/>
            </a:pPr>
            <a:r>
              <a:rPr b="0" i="1" lang="en-US" sz="1500" u="none" cap="none" strike="noStrike">
                <a:solidFill>
                  <a:srgbClr val="6B6B85"/>
                </a:solidFill>
                <a:latin typeface="Calibri"/>
                <a:ea typeface="Calibri"/>
                <a:cs typeface="Calibri"/>
                <a:sym typeface="Calibri"/>
              </a:rPr>
              <a:t>Hea kogukonnaprojekt vastab kolmele küsimusele:</a:t>
            </a:r>
            <a:endParaRPr b="0" i="0" sz="1500" u="none" cap="none" strike="noStrike">
              <a:solidFill>
                <a:schemeClr val="dk1"/>
              </a:solidFill>
              <a:latin typeface="Calibri"/>
              <a:ea typeface="Calibri"/>
              <a:cs typeface="Calibri"/>
              <a:sym typeface="Calibri"/>
            </a:endParaRPr>
          </a:p>
        </p:txBody>
      </p:sp>
      <p:sp>
        <p:nvSpPr>
          <p:cNvPr id="78" name="Google Shape;78;p4"/>
          <p:cNvSpPr/>
          <p:nvPr/>
        </p:nvSpPr>
        <p:spPr>
          <a:xfrm>
            <a:off x="548640" y="1965960"/>
            <a:ext cx="3520440" cy="1234440"/>
          </a:xfrm>
          <a:prstGeom prst="roundRect">
            <a:avLst>
              <a:gd fmla="val 7407"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4"/>
          <p:cNvSpPr/>
          <p:nvPr/>
        </p:nvSpPr>
        <p:spPr>
          <a:xfrm>
            <a:off x="777240" y="2194560"/>
            <a:ext cx="457200" cy="457200"/>
          </a:xfrm>
          <a:prstGeom prst="ellipse">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4"/>
          <p:cNvSpPr/>
          <p:nvPr/>
        </p:nvSpPr>
        <p:spPr>
          <a:xfrm>
            <a:off x="777240" y="2194560"/>
            <a:ext cx="4572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300"/>
              <a:buFont typeface="Cambria"/>
              <a:buNone/>
            </a:pPr>
            <a:r>
              <a:rPr b="1" i="0" lang="en-US" sz="1300" u="none" cap="none" strike="noStrike">
                <a:solidFill>
                  <a:srgbClr val="FFFFFF"/>
                </a:solidFill>
                <a:latin typeface="Cambria"/>
                <a:ea typeface="Cambria"/>
                <a:cs typeface="Cambria"/>
                <a:sym typeface="Cambria"/>
              </a:rPr>
              <a:t>1</a:t>
            </a:r>
            <a:endParaRPr b="0" i="0" sz="1300" u="none" cap="none" strike="noStrike">
              <a:solidFill>
                <a:schemeClr val="dk1"/>
              </a:solidFill>
              <a:latin typeface="Calibri"/>
              <a:ea typeface="Calibri"/>
              <a:cs typeface="Calibri"/>
              <a:sym typeface="Calibri"/>
            </a:endParaRPr>
          </a:p>
        </p:txBody>
      </p:sp>
      <p:sp>
        <p:nvSpPr>
          <p:cNvPr id="81" name="Google Shape;81;p4"/>
          <p:cNvSpPr/>
          <p:nvPr/>
        </p:nvSpPr>
        <p:spPr>
          <a:xfrm>
            <a:off x="777240" y="2743200"/>
            <a:ext cx="3063240" cy="41148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212B5C"/>
              </a:buClr>
              <a:buSzPts val="1300"/>
              <a:buFont typeface="Calibri"/>
              <a:buNone/>
            </a:pPr>
            <a:r>
              <a:rPr b="1" i="0" lang="en-US" sz="1300" u="none" cap="none" strike="noStrike">
                <a:solidFill>
                  <a:srgbClr val="212B5C"/>
                </a:solidFill>
                <a:latin typeface="Calibri"/>
                <a:ea typeface="Calibri"/>
                <a:cs typeface="Calibri"/>
                <a:sym typeface="Calibri"/>
              </a:rPr>
              <a:t>Millist probleemi me lahendame?</a:t>
            </a:r>
            <a:endParaRPr b="0" i="0" sz="1300" u="none" cap="none" strike="noStrike">
              <a:solidFill>
                <a:schemeClr val="dk1"/>
              </a:solidFill>
              <a:latin typeface="Calibri"/>
              <a:ea typeface="Calibri"/>
              <a:cs typeface="Calibri"/>
              <a:sym typeface="Calibri"/>
            </a:endParaRPr>
          </a:p>
        </p:txBody>
      </p:sp>
      <p:sp>
        <p:nvSpPr>
          <p:cNvPr id="82" name="Google Shape;82;p4"/>
          <p:cNvSpPr/>
          <p:nvPr/>
        </p:nvSpPr>
        <p:spPr>
          <a:xfrm>
            <a:off x="4343400" y="1965960"/>
            <a:ext cx="3520440" cy="1234440"/>
          </a:xfrm>
          <a:prstGeom prst="roundRect">
            <a:avLst>
              <a:gd fmla="val 7407"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4"/>
          <p:cNvSpPr/>
          <p:nvPr/>
        </p:nvSpPr>
        <p:spPr>
          <a:xfrm>
            <a:off x="4572000" y="2194560"/>
            <a:ext cx="457200" cy="457200"/>
          </a:xfrm>
          <a:prstGeom prst="ellipse">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4"/>
          <p:cNvSpPr/>
          <p:nvPr/>
        </p:nvSpPr>
        <p:spPr>
          <a:xfrm>
            <a:off x="4572000" y="2194560"/>
            <a:ext cx="4572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300"/>
              <a:buFont typeface="Cambria"/>
              <a:buNone/>
            </a:pPr>
            <a:r>
              <a:rPr b="1" i="0" lang="en-US" sz="1300" u="none" cap="none" strike="noStrike">
                <a:solidFill>
                  <a:srgbClr val="FFFFFF"/>
                </a:solidFill>
                <a:latin typeface="Cambria"/>
                <a:ea typeface="Cambria"/>
                <a:cs typeface="Cambria"/>
                <a:sym typeface="Cambria"/>
              </a:rPr>
              <a:t>2</a:t>
            </a:r>
            <a:endParaRPr b="0" i="0" sz="1300" u="none" cap="none" strike="noStrike">
              <a:solidFill>
                <a:schemeClr val="dk1"/>
              </a:solidFill>
              <a:latin typeface="Calibri"/>
              <a:ea typeface="Calibri"/>
              <a:cs typeface="Calibri"/>
              <a:sym typeface="Calibri"/>
            </a:endParaRPr>
          </a:p>
        </p:txBody>
      </p:sp>
      <p:sp>
        <p:nvSpPr>
          <p:cNvPr id="85" name="Google Shape;85;p4"/>
          <p:cNvSpPr/>
          <p:nvPr/>
        </p:nvSpPr>
        <p:spPr>
          <a:xfrm>
            <a:off x="4572000" y="2743200"/>
            <a:ext cx="3063240" cy="41148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212B5C"/>
              </a:buClr>
              <a:buSzPts val="1300"/>
              <a:buFont typeface="Calibri"/>
              <a:buNone/>
            </a:pPr>
            <a:r>
              <a:rPr b="1" i="0" lang="en-US" sz="1300" u="none" cap="none" strike="noStrike">
                <a:solidFill>
                  <a:srgbClr val="212B5C"/>
                </a:solidFill>
                <a:latin typeface="Calibri"/>
                <a:ea typeface="Calibri"/>
                <a:cs typeface="Calibri"/>
                <a:sym typeface="Calibri"/>
              </a:rPr>
              <a:t>Mis muutub inimeste jaoks pärast projekti?</a:t>
            </a:r>
            <a:endParaRPr b="0" i="0" sz="1300" u="none" cap="none" strike="noStrike">
              <a:solidFill>
                <a:schemeClr val="dk1"/>
              </a:solidFill>
              <a:latin typeface="Calibri"/>
              <a:ea typeface="Calibri"/>
              <a:cs typeface="Calibri"/>
              <a:sym typeface="Calibri"/>
            </a:endParaRPr>
          </a:p>
        </p:txBody>
      </p:sp>
      <p:sp>
        <p:nvSpPr>
          <p:cNvPr id="86" name="Google Shape;86;p4"/>
          <p:cNvSpPr/>
          <p:nvPr/>
        </p:nvSpPr>
        <p:spPr>
          <a:xfrm>
            <a:off x="8138160" y="1965960"/>
            <a:ext cx="3520440" cy="1234440"/>
          </a:xfrm>
          <a:prstGeom prst="roundRect">
            <a:avLst>
              <a:gd fmla="val 7407"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4"/>
          <p:cNvSpPr/>
          <p:nvPr/>
        </p:nvSpPr>
        <p:spPr>
          <a:xfrm>
            <a:off x="8366760" y="2194560"/>
            <a:ext cx="457200" cy="457200"/>
          </a:xfrm>
          <a:prstGeom prst="ellipse">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4"/>
          <p:cNvSpPr/>
          <p:nvPr/>
        </p:nvSpPr>
        <p:spPr>
          <a:xfrm>
            <a:off x="8366760" y="2194560"/>
            <a:ext cx="4572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300"/>
              <a:buFont typeface="Cambria"/>
              <a:buNone/>
            </a:pPr>
            <a:r>
              <a:rPr b="1" i="0" lang="en-US" sz="1300" u="none" cap="none" strike="noStrike">
                <a:solidFill>
                  <a:srgbClr val="FFFFFF"/>
                </a:solidFill>
                <a:latin typeface="Cambria"/>
                <a:ea typeface="Cambria"/>
                <a:cs typeface="Cambria"/>
                <a:sym typeface="Cambria"/>
              </a:rPr>
              <a:t>3</a:t>
            </a:r>
            <a:endParaRPr b="0" i="0" sz="1300" u="none" cap="none" strike="noStrike">
              <a:solidFill>
                <a:schemeClr val="dk1"/>
              </a:solidFill>
              <a:latin typeface="Calibri"/>
              <a:ea typeface="Calibri"/>
              <a:cs typeface="Calibri"/>
              <a:sym typeface="Calibri"/>
            </a:endParaRPr>
          </a:p>
        </p:txBody>
      </p:sp>
      <p:sp>
        <p:nvSpPr>
          <p:cNvPr id="89" name="Google Shape;89;p4"/>
          <p:cNvSpPr/>
          <p:nvPr/>
        </p:nvSpPr>
        <p:spPr>
          <a:xfrm>
            <a:off x="8366760" y="2743200"/>
            <a:ext cx="3063240" cy="41148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212B5C"/>
              </a:buClr>
              <a:buSzPts val="1300"/>
              <a:buFont typeface="Calibri"/>
              <a:buNone/>
            </a:pPr>
            <a:r>
              <a:rPr b="1" lang="en-US" sz="1300">
                <a:solidFill>
                  <a:srgbClr val="212B5C"/>
                </a:solidFill>
                <a:latin typeface="Calibri"/>
                <a:ea typeface="Calibri"/>
                <a:cs typeface="Calibri"/>
                <a:sym typeface="Calibri"/>
              </a:rPr>
              <a:t>Kuidas võib see muutub mõjutada kohalikke otsuseid?</a:t>
            </a:r>
            <a:endParaRPr b="0" i="0" sz="1300" u="none" cap="none" strike="noStrike">
              <a:solidFill>
                <a:schemeClr val="dk1"/>
              </a:solidFill>
              <a:latin typeface="Calibri"/>
              <a:ea typeface="Calibri"/>
              <a:cs typeface="Calibri"/>
              <a:sym typeface="Calibri"/>
            </a:endParaRPr>
          </a:p>
        </p:txBody>
      </p:sp>
      <p:sp>
        <p:nvSpPr>
          <p:cNvPr id="90" name="Google Shape;90;p4"/>
          <p:cNvSpPr/>
          <p:nvPr/>
        </p:nvSpPr>
        <p:spPr>
          <a:xfrm>
            <a:off x="548640" y="3520440"/>
            <a:ext cx="1005840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600"/>
              <a:buFont typeface="Cambria"/>
              <a:buNone/>
            </a:pPr>
            <a:r>
              <a:rPr b="1" i="0" lang="en-US" sz="1600" u="none" cap="none" strike="noStrike">
                <a:solidFill>
                  <a:srgbClr val="F96167"/>
                </a:solidFill>
                <a:latin typeface="Cambria"/>
                <a:ea typeface="Cambria"/>
                <a:cs typeface="Cambria"/>
                <a:sym typeface="Cambria"/>
              </a:rPr>
              <a:t>Näide: noorte vaimse heaolu töötuba</a:t>
            </a:r>
            <a:endParaRPr b="0" i="0" sz="1600" u="none" cap="none" strike="noStrike">
              <a:solidFill>
                <a:schemeClr val="dk1"/>
              </a:solidFill>
              <a:latin typeface="Calibri"/>
              <a:ea typeface="Calibri"/>
              <a:cs typeface="Calibri"/>
              <a:sym typeface="Calibri"/>
            </a:endParaRPr>
          </a:p>
        </p:txBody>
      </p:sp>
      <p:sp>
        <p:nvSpPr>
          <p:cNvPr id="91" name="Google Shape;91;p4"/>
          <p:cNvSpPr/>
          <p:nvPr/>
        </p:nvSpPr>
        <p:spPr>
          <a:xfrm>
            <a:off x="548640" y="3977640"/>
            <a:ext cx="2514600" cy="1417320"/>
          </a:xfrm>
          <a:prstGeom prst="roundRect">
            <a:avLst>
              <a:gd fmla="val 6452" name="adj"/>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4"/>
          <p:cNvSpPr/>
          <p:nvPr/>
        </p:nvSpPr>
        <p:spPr>
          <a:xfrm>
            <a:off x="685800" y="4087368"/>
            <a:ext cx="224028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300"/>
              <a:buFont typeface="Cambria"/>
              <a:buNone/>
            </a:pPr>
            <a:r>
              <a:rPr b="1" i="0" lang="en-US" sz="1300" u="none" cap="none" strike="noStrike">
                <a:solidFill>
                  <a:srgbClr val="F9E795"/>
                </a:solidFill>
                <a:latin typeface="Cambria"/>
                <a:ea typeface="Cambria"/>
                <a:cs typeface="Cambria"/>
                <a:sym typeface="Cambria"/>
              </a:rPr>
              <a:t>Tegevus</a:t>
            </a:r>
            <a:endParaRPr b="0" i="0" sz="1300" u="none" cap="none" strike="noStrike">
              <a:solidFill>
                <a:schemeClr val="dk1"/>
              </a:solidFill>
              <a:latin typeface="Calibri"/>
              <a:ea typeface="Calibri"/>
              <a:cs typeface="Calibri"/>
              <a:sym typeface="Calibri"/>
            </a:endParaRPr>
          </a:p>
        </p:txBody>
      </p:sp>
      <p:sp>
        <p:nvSpPr>
          <p:cNvPr id="93" name="Google Shape;93;p4"/>
          <p:cNvSpPr/>
          <p:nvPr/>
        </p:nvSpPr>
        <p:spPr>
          <a:xfrm>
            <a:off x="685800" y="4453128"/>
            <a:ext cx="2240280" cy="86868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FFFFFF"/>
              </a:buClr>
              <a:buSzPts val="1100"/>
              <a:buFont typeface="Calibri"/>
              <a:buNone/>
            </a:pPr>
            <a:r>
              <a:rPr b="0" i="0" lang="en-US" sz="1100" u="none" cap="none" strike="noStrike">
                <a:solidFill>
                  <a:srgbClr val="FFFFFF"/>
                </a:solidFill>
                <a:latin typeface="Calibri"/>
                <a:ea typeface="Calibri"/>
                <a:cs typeface="Calibri"/>
                <a:sym typeface="Calibri"/>
              </a:rPr>
              <a:t>Noorte vaimse heaolu töötuba</a:t>
            </a:r>
            <a:endParaRPr b="0" i="0" sz="1100" u="none" cap="none" strike="noStrike">
              <a:solidFill>
                <a:schemeClr val="dk1"/>
              </a:solidFill>
              <a:latin typeface="Calibri"/>
              <a:ea typeface="Calibri"/>
              <a:cs typeface="Calibri"/>
              <a:sym typeface="Calibri"/>
            </a:endParaRPr>
          </a:p>
        </p:txBody>
      </p:sp>
      <p:sp>
        <p:nvSpPr>
          <p:cNvPr id="94" name="Google Shape;94;p4"/>
          <p:cNvSpPr/>
          <p:nvPr/>
        </p:nvSpPr>
        <p:spPr>
          <a:xfrm>
            <a:off x="3044952" y="4457700"/>
            <a:ext cx="292608"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6B6B85"/>
              </a:buClr>
              <a:buSzPts val="1800"/>
              <a:buFont typeface="Calibri"/>
              <a:buNone/>
            </a:pPr>
            <a:r>
              <a:rPr b="1" i="0" lang="en-US" sz="1800" u="none" cap="none" strike="noStrike">
                <a:solidFill>
                  <a:srgbClr val="6B6B85"/>
                </a:solidFill>
                <a:latin typeface="Calibri"/>
                <a:ea typeface="Calibri"/>
                <a:cs typeface="Calibri"/>
                <a:sym typeface="Calibri"/>
              </a:rPr>
              <a:t>→</a:t>
            </a:r>
            <a:endParaRPr b="0" i="0" sz="1800" u="none" cap="none" strike="noStrike">
              <a:solidFill>
                <a:schemeClr val="dk1"/>
              </a:solidFill>
              <a:latin typeface="Calibri"/>
              <a:ea typeface="Calibri"/>
              <a:cs typeface="Calibri"/>
              <a:sym typeface="Calibri"/>
            </a:endParaRPr>
          </a:p>
        </p:txBody>
      </p:sp>
      <p:sp>
        <p:nvSpPr>
          <p:cNvPr id="95" name="Google Shape;95;p4"/>
          <p:cNvSpPr/>
          <p:nvPr/>
        </p:nvSpPr>
        <p:spPr>
          <a:xfrm>
            <a:off x="3319272" y="3977640"/>
            <a:ext cx="2514600" cy="1417320"/>
          </a:xfrm>
          <a:prstGeom prst="roundRect">
            <a:avLst>
              <a:gd fmla="val 6452" name="adj"/>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4"/>
          <p:cNvSpPr/>
          <p:nvPr/>
        </p:nvSpPr>
        <p:spPr>
          <a:xfrm>
            <a:off x="3456432" y="4087368"/>
            <a:ext cx="224028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300"/>
              <a:buFont typeface="Cambria"/>
              <a:buNone/>
            </a:pPr>
            <a:r>
              <a:rPr b="1" i="0" lang="en-US" sz="1300" u="none" cap="none" strike="noStrike">
                <a:solidFill>
                  <a:srgbClr val="F9E795"/>
                </a:solidFill>
                <a:latin typeface="Cambria"/>
                <a:ea typeface="Cambria"/>
                <a:cs typeface="Cambria"/>
                <a:sym typeface="Cambria"/>
              </a:rPr>
              <a:t>Vahetu muutus</a:t>
            </a:r>
            <a:endParaRPr b="0" i="0" sz="1300" u="none" cap="none" strike="noStrike">
              <a:solidFill>
                <a:schemeClr val="dk1"/>
              </a:solidFill>
              <a:latin typeface="Calibri"/>
              <a:ea typeface="Calibri"/>
              <a:cs typeface="Calibri"/>
              <a:sym typeface="Calibri"/>
            </a:endParaRPr>
          </a:p>
        </p:txBody>
      </p:sp>
      <p:sp>
        <p:nvSpPr>
          <p:cNvPr id="97" name="Google Shape;97;p4"/>
          <p:cNvSpPr/>
          <p:nvPr/>
        </p:nvSpPr>
        <p:spPr>
          <a:xfrm>
            <a:off x="3456432" y="4453128"/>
            <a:ext cx="2240280" cy="86868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FFFFFF"/>
              </a:buClr>
              <a:buSzPts val="1100"/>
              <a:buFont typeface="Calibri"/>
              <a:buNone/>
            </a:pPr>
            <a:r>
              <a:rPr b="0" i="0" lang="en-US" sz="1100" u="none" cap="none" strike="noStrike">
                <a:solidFill>
                  <a:srgbClr val="FFFFFF"/>
                </a:solidFill>
                <a:latin typeface="Calibri"/>
                <a:ea typeface="Calibri"/>
                <a:cs typeface="Calibri"/>
                <a:sym typeface="Calibri"/>
              </a:rPr>
              <a:t>Noored saavad teadmisi ja tuge</a:t>
            </a:r>
            <a:endParaRPr b="0" i="0" sz="1100" u="none" cap="none" strike="noStrike">
              <a:solidFill>
                <a:schemeClr val="dk1"/>
              </a:solidFill>
              <a:latin typeface="Calibri"/>
              <a:ea typeface="Calibri"/>
              <a:cs typeface="Calibri"/>
              <a:sym typeface="Calibri"/>
            </a:endParaRPr>
          </a:p>
        </p:txBody>
      </p:sp>
      <p:sp>
        <p:nvSpPr>
          <p:cNvPr id="98" name="Google Shape;98;p4"/>
          <p:cNvSpPr/>
          <p:nvPr/>
        </p:nvSpPr>
        <p:spPr>
          <a:xfrm>
            <a:off x="5815584" y="4457700"/>
            <a:ext cx="292608"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6B6B85"/>
              </a:buClr>
              <a:buSzPts val="1800"/>
              <a:buFont typeface="Calibri"/>
              <a:buNone/>
            </a:pPr>
            <a:r>
              <a:rPr b="1" i="0" lang="en-US" sz="1800" u="none" cap="none" strike="noStrike">
                <a:solidFill>
                  <a:srgbClr val="6B6B85"/>
                </a:solidFill>
                <a:latin typeface="Calibri"/>
                <a:ea typeface="Calibri"/>
                <a:cs typeface="Calibri"/>
                <a:sym typeface="Calibri"/>
              </a:rPr>
              <a:t>→</a:t>
            </a:r>
            <a:endParaRPr b="0" i="0" sz="1800" u="none" cap="none" strike="noStrike">
              <a:solidFill>
                <a:schemeClr val="dk1"/>
              </a:solidFill>
              <a:latin typeface="Calibri"/>
              <a:ea typeface="Calibri"/>
              <a:cs typeface="Calibri"/>
              <a:sym typeface="Calibri"/>
            </a:endParaRPr>
          </a:p>
        </p:txBody>
      </p:sp>
      <p:sp>
        <p:nvSpPr>
          <p:cNvPr id="99" name="Google Shape;99;p4"/>
          <p:cNvSpPr/>
          <p:nvPr/>
        </p:nvSpPr>
        <p:spPr>
          <a:xfrm>
            <a:off x="6089904" y="3977640"/>
            <a:ext cx="2514600" cy="1417320"/>
          </a:xfrm>
          <a:prstGeom prst="roundRect">
            <a:avLst>
              <a:gd fmla="val 6452" name="adj"/>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4"/>
          <p:cNvSpPr/>
          <p:nvPr/>
        </p:nvSpPr>
        <p:spPr>
          <a:xfrm>
            <a:off x="6227064" y="4087368"/>
            <a:ext cx="224028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300"/>
              <a:buFont typeface="Cambria"/>
              <a:buNone/>
            </a:pPr>
            <a:r>
              <a:rPr b="1" i="0" lang="en-US" sz="1300" u="none" cap="none" strike="noStrike">
                <a:solidFill>
                  <a:srgbClr val="F9E795"/>
                </a:solidFill>
                <a:latin typeface="Cambria"/>
                <a:ea typeface="Cambria"/>
                <a:cs typeface="Cambria"/>
                <a:sym typeface="Cambria"/>
              </a:rPr>
              <a:t>Kogukondlik mõju</a:t>
            </a:r>
            <a:endParaRPr b="0" i="0" sz="1300" u="none" cap="none" strike="noStrike">
              <a:solidFill>
                <a:schemeClr val="dk1"/>
              </a:solidFill>
              <a:latin typeface="Calibri"/>
              <a:ea typeface="Calibri"/>
              <a:cs typeface="Calibri"/>
              <a:sym typeface="Calibri"/>
            </a:endParaRPr>
          </a:p>
        </p:txBody>
      </p:sp>
      <p:sp>
        <p:nvSpPr>
          <p:cNvPr id="101" name="Google Shape;101;p4"/>
          <p:cNvSpPr/>
          <p:nvPr/>
        </p:nvSpPr>
        <p:spPr>
          <a:xfrm>
            <a:off x="6227064" y="4453128"/>
            <a:ext cx="2240280" cy="86868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FFFFFF"/>
              </a:buClr>
              <a:buSzPts val="1100"/>
              <a:buFont typeface="Calibri"/>
              <a:buNone/>
            </a:pPr>
            <a:r>
              <a:rPr b="0" i="0" lang="en-US" sz="1100" u="none" cap="none" strike="noStrike">
                <a:solidFill>
                  <a:srgbClr val="FFFFFF"/>
                </a:solidFill>
                <a:latin typeface="Calibri"/>
                <a:ea typeface="Calibri"/>
                <a:cs typeface="Calibri"/>
                <a:sym typeface="Calibri"/>
              </a:rPr>
              <a:t>Rohkem noori otsib abi ja osaleb tegevustes</a:t>
            </a:r>
            <a:endParaRPr b="0" i="0" sz="1100" u="none" cap="none" strike="noStrike">
              <a:solidFill>
                <a:schemeClr val="dk1"/>
              </a:solidFill>
              <a:latin typeface="Calibri"/>
              <a:ea typeface="Calibri"/>
              <a:cs typeface="Calibri"/>
              <a:sym typeface="Calibri"/>
            </a:endParaRPr>
          </a:p>
        </p:txBody>
      </p:sp>
      <p:sp>
        <p:nvSpPr>
          <p:cNvPr id="102" name="Google Shape;102;p4"/>
          <p:cNvSpPr/>
          <p:nvPr/>
        </p:nvSpPr>
        <p:spPr>
          <a:xfrm>
            <a:off x="8586216" y="4457700"/>
            <a:ext cx="292608"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6B6B85"/>
              </a:buClr>
              <a:buSzPts val="1800"/>
              <a:buFont typeface="Calibri"/>
              <a:buNone/>
            </a:pPr>
            <a:r>
              <a:rPr b="1" i="0" lang="en-US" sz="1800" u="none" cap="none" strike="noStrike">
                <a:solidFill>
                  <a:srgbClr val="6B6B85"/>
                </a:solidFill>
                <a:latin typeface="Calibri"/>
                <a:ea typeface="Calibri"/>
                <a:cs typeface="Calibri"/>
                <a:sym typeface="Calibri"/>
              </a:rPr>
              <a:t>→</a:t>
            </a:r>
            <a:endParaRPr b="0" i="0" sz="1800" u="none" cap="none" strike="noStrike">
              <a:solidFill>
                <a:schemeClr val="dk1"/>
              </a:solidFill>
              <a:latin typeface="Calibri"/>
              <a:ea typeface="Calibri"/>
              <a:cs typeface="Calibri"/>
              <a:sym typeface="Calibri"/>
            </a:endParaRPr>
          </a:p>
        </p:txBody>
      </p:sp>
      <p:sp>
        <p:nvSpPr>
          <p:cNvPr id="103" name="Google Shape;103;p4"/>
          <p:cNvSpPr/>
          <p:nvPr/>
        </p:nvSpPr>
        <p:spPr>
          <a:xfrm>
            <a:off x="8860536" y="3977640"/>
            <a:ext cx="2514600" cy="1417320"/>
          </a:xfrm>
          <a:prstGeom prst="roundRect">
            <a:avLst>
              <a:gd fmla="val 6452" name="adj"/>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4"/>
          <p:cNvSpPr/>
          <p:nvPr/>
        </p:nvSpPr>
        <p:spPr>
          <a:xfrm>
            <a:off x="8997696" y="4087368"/>
            <a:ext cx="224028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300"/>
              <a:buFont typeface="Cambria"/>
              <a:buNone/>
            </a:pPr>
            <a:r>
              <a:rPr b="1" i="0" lang="en-US" sz="1300" u="none" cap="none" strike="noStrike">
                <a:solidFill>
                  <a:srgbClr val="F9E795"/>
                </a:solidFill>
                <a:latin typeface="Cambria"/>
                <a:ea typeface="Cambria"/>
                <a:cs typeface="Cambria"/>
                <a:sym typeface="Cambria"/>
              </a:rPr>
              <a:t>Võimalik KOV mõju</a:t>
            </a:r>
            <a:endParaRPr b="0" i="0" sz="1300" u="none" cap="none" strike="noStrike">
              <a:solidFill>
                <a:schemeClr val="dk1"/>
              </a:solidFill>
              <a:latin typeface="Calibri"/>
              <a:ea typeface="Calibri"/>
              <a:cs typeface="Calibri"/>
              <a:sym typeface="Calibri"/>
            </a:endParaRPr>
          </a:p>
        </p:txBody>
      </p:sp>
      <p:sp>
        <p:nvSpPr>
          <p:cNvPr id="105" name="Google Shape;105;p4"/>
          <p:cNvSpPr/>
          <p:nvPr/>
        </p:nvSpPr>
        <p:spPr>
          <a:xfrm>
            <a:off x="8997696" y="4453128"/>
            <a:ext cx="2240280" cy="86868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FFFFFF"/>
              </a:buClr>
              <a:buSzPts val="1100"/>
              <a:buFont typeface="Calibri"/>
              <a:buNone/>
            </a:pPr>
            <a:r>
              <a:rPr b="0" i="0" lang="en-US" sz="1100" u="none" cap="none" strike="noStrike">
                <a:solidFill>
                  <a:srgbClr val="FFFFFF"/>
                </a:solidFill>
                <a:latin typeface="Calibri"/>
                <a:ea typeface="Calibri"/>
                <a:cs typeface="Calibri"/>
                <a:sym typeface="Calibri"/>
              </a:rPr>
              <a:t>Vajadus regulaarse vaimse tervise toe järele muutub otsustajatele nähtavamaks</a:t>
            </a:r>
            <a:endParaRPr b="0" i="0" sz="1100" u="none" cap="none" strike="noStrike">
              <a:solidFill>
                <a:schemeClr val="dk1"/>
              </a:solidFill>
              <a:latin typeface="Calibri"/>
              <a:ea typeface="Calibri"/>
              <a:cs typeface="Calibri"/>
              <a:sym typeface="Calibri"/>
            </a:endParaRPr>
          </a:p>
        </p:txBody>
      </p:sp>
      <p:sp>
        <p:nvSpPr>
          <p:cNvPr id="106" name="Google Shape;106;p4"/>
          <p:cNvSpPr/>
          <p:nvPr/>
        </p:nvSpPr>
        <p:spPr>
          <a:xfrm>
            <a:off x="548640" y="5623560"/>
            <a:ext cx="1078992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6B6B85"/>
              </a:buClr>
              <a:buSzPts val="1250"/>
              <a:buFont typeface="Calibri"/>
              <a:buNone/>
            </a:pPr>
            <a:r>
              <a:rPr b="0" i="1" lang="en-US" sz="1250" u="none" cap="none" strike="noStrike">
                <a:solidFill>
                  <a:srgbClr val="6B6B85"/>
                </a:solidFill>
                <a:latin typeface="Calibri"/>
                <a:ea typeface="Calibri"/>
                <a:cs typeface="Calibri"/>
                <a:sym typeface="Calibri"/>
              </a:rPr>
              <a:t>See näide ei väida, et KOV kindlasti midagi muudab. See näitab mõjuahelat.</a:t>
            </a:r>
            <a:endParaRPr b="0" i="0" sz="1250" u="none" cap="none" strike="noStrike">
              <a:solidFill>
                <a:schemeClr val="dk1"/>
              </a:solidFill>
              <a:latin typeface="Calibri"/>
              <a:ea typeface="Calibri"/>
              <a:cs typeface="Calibri"/>
              <a:sym typeface="Calibri"/>
            </a:endParaRPr>
          </a:p>
        </p:txBody>
      </p:sp>
      <p:sp>
        <p:nvSpPr>
          <p:cNvPr id="107" name="Google Shape;107;p4"/>
          <p:cNvSpPr/>
          <p:nvPr/>
        </p:nvSpPr>
        <p:spPr>
          <a:xfrm>
            <a:off x="11521440" y="6492240"/>
            <a:ext cx="457200" cy="27432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B85"/>
              </a:buClr>
              <a:buSzPts val="1000"/>
              <a:buFont typeface="Calibri"/>
              <a:buNone/>
            </a:pPr>
            <a:r>
              <a:rPr b="0" i="0" lang="en-US" sz="1000" u="none" cap="none" strike="noStrike">
                <a:solidFill>
                  <a:srgbClr val="6B6B85"/>
                </a:solidFill>
                <a:latin typeface="Calibri"/>
                <a:ea typeface="Calibri"/>
                <a:cs typeface="Calibri"/>
                <a:sym typeface="Calibri"/>
              </a:rPr>
              <a:t>4</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2" name="Shape 112"/>
        <p:cNvGrpSpPr/>
        <p:nvPr/>
      </p:nvGrpSpPr>
      <p:grpSpPr>
        <a:xfrm>
          <a:off x="0" y="0"/>
          <a:ext cx="0" cy="0"/>
          <a:chOff x="0" y="0"/>
          <a:chExt cx="0" cy="0"/>
        </a:xfrm>
      </p:grpSpPr>
      <p:sp>
        <p:nvSpPr>
          <p:cNvPr id="113" name="Google Shape;113;p5"/>
          <p:cNvSpPr/>
          <p:nvPr/>
        </p:nvSpPr>
        <p:spPr>
          <a:xfrm>
            <a:off x="548640" y="457200"/>
            <a:ext cx="731520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200"/>
              <a:buFont typeface="Calibri"/>
              <a:buNone/>
            </a:pPr>
            <a:r>
              <a:rPr b="1" i="0" lang="en-US" sz="1200" u="none" cap="none" strike="noStrike">
                <a:solidFill>
                  <a:srgbClr val="F96167"/>
                </a:solidFill>
                <a:latin typeface="Calibri"/>
                <a:ea typeface="Calibri"/>
                <a:cs typeface="Calibri"/>
                <a:sym typeface="Calibri"/>
              </a:rPr>
              <a:t>KUIDAS MÕJU TEKIB</a:t>
            </a:r>
            <a:endParaRPr b="0" i="0" sz="1200" u="none" cap="none" strike="noStrike">
              <a:solidFill>
                <a:schemeClr val="dk1"/>
              </a:solidFill>
              <a:latin typeface="Calibri"/>
              <a:ea typeface="Calibri"/>
              <a:cs typeface="Calibri"/>
              <a:sym typeface="Calibri"/>
            </a:endParaRPr>
          </a:p>
        </p:txBody>
      </p:sp>
      <p:sp>
        <p:nvSpPr>
          <p:cNvPr id="114" name="Google Shape;114;p5"/>
          <p:cNvSpPr/>
          <p:nvPr/>
        </p:nvSpPr>
        <p:spPr>
          <a:xfrm>
            <a:off x="548640" y="749808"/>
            <a:ext cx="10515600" cy="8229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3200"/>
              <a:buFont typeface="Cambria"/>
              <a:buNone/>
            </a:pPr>
            <a:r>
              <a:rPr b="1" i="0" lang="en-US" sz="3200" u="none" cap="none" strike="noStrike">
                <a:solidFill>
                  <a:srgbClr val="212B5C"/>
                </a:solidFill>
                <a:latin typeface="Cambria"/>
                <a:ea typeface="Cambria"/>
                <a:cs typeface="Cambria"/>
                <a:sym typeface="Cambria"/>
              </a:rPr>
              <a:t>Kogukonnaprojekt kui poliitika mõjutaja</a:t>
            </a:r>
            <a:endParaRPr b="0" i="0" sz="3200" u="none" cap="none" strike="noStrike">
              <a:solidFill>
                <a:schemeClr val="dk1"/>
              </a:solidFill>
              <a:latin typeface="Calibri"/>
              <a:ea typeface="Calibri"/>
              <a:cs typeface="Calibri"/>
              <a:sym typeface="Calibri"/>
            </a:endParaRPr>
          </a:p>
        </p:txBody>
      </p:sp>
      <p:sp>
        <p:nvSpPr>
          <p:cNvPr id="115" name="Google Shape;115;p5"/>
          <p:cNvSpPr/>
          <p:nvPr/>
        </p:nvSpPr>
        <p:spPr>
          <a:xfrm>
            <a:off x="548640" y="1600200"/>
            <a:ext cx="1051560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800"/>
              <a:buFont typeface="Calibri"/>
              <a:buNone/>
            </a:pPr>
            <a:r>
              <a:rPr b="1" i="0" lang="en-US" sz="1800" u="none" cap="none" strike="noStrike">
                <a:solidFill>
                  <a:srgbClr val="212B5C"/>
                </a:solidFill>
                <a:latin typeface="Calibri"/>
                <a:ea typeface="Calibri"/>
                <a:cs typeface="Calibri"/>
                <a:sym typeface="Calibri"/>
              </a:rPr>
              <a:t>Tore tegevus</a:t>
            </a:r>
            <a:r>
              <a:rPr b="0" i="0" lang="en-US" sz="1800" u="none" cap="none" strike="noStrike">
                <a:solidFill>
                  <a:srgbClr val="6B6B85"/>
                </a:solidFill>
                <a:latin typeface="Calibri"/>
                <a:ea typeface="Calibri"/>
                <a:cs typeface="Calibri"/>
                <a:sym typeface="Calibri"/>
              </a:rPr>
              <a:t>  vs.  </a:t>
            </a:r>
            <a:r>
              <a:rPr b="1" i="0" lang="en-US" sz="1800" u="none" cap="none" strike="noStrike">
                <a:solidFill>
                  <a:srgbClr val="F96167"/>
                </a:solidFill>
                <a:latin typeface="Calibri"/>
                <a:ea typeface="Calibri"/>
                <a:cs typeface="Calibri"/>
                <a:sym typeface="Calibri"/>
              </a:rPr>
              <a:t>projekt, mis loob muutust</a:t>
            </a:r>
            <a:endParaRPr b="0" i="0" sz="1800" u="none" cap="none" strike="noStrike">
              <a:solidFill>
                <a:schemeClr val="dk1"/>
              </a:solidFill>
              <a:latin typeface="Calibri"/>
              <a:ea typeface="Calibri"/>
              <a:cs typeface="Calibri"/>
              <a:sym typeface="Calibri"/>
            </a:endParaRPr>
          </a:p>
        </p:txBody>
      </p:sp>
      <p:sp>
        <p:nvSpPr>
          <p:cNvPr id="116" name="Google Shape;116;p5"/>
          <p:cNvSpPr/>
          <p:nvPr/>
        </p:nvSpPr>
        <p:spPr>
          <a:xfrm>
            <a:off x="548640" y="2468880"/>
            <a:ext cx="1874520" cy="1371600"/>
          </a:xfrm>
          <a:prstGeom prst="roundRect">
            <a:avLst>
              <a:gd fmla="val 6667" name="adj"/>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5"/>
          <p:cNvSpPr/>
          <p:nvPr/>
        </p:nvSpPr>
        <p:spPr>
          <a:xfrm>
            <a:off x="640080" y="2542032"/>
            <a:ext cx="45720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400"/>
              <a:buFont typeface="Cambria"/>
              <a:buNone/>
            </a:pPr>
            <a:r>
              <a:rPr b="1" i="0" lang="en-US" sz="1400" u="none" cap="none" strike="noStrike">
                <a:solidFill>
                  <a:srgbClr val="F9E795"/>
                </a:solidFill>
                <a:latin typeface="Cambria"/>
                <a:ea typeface="Cambria"/>
                <a:cs typeface="Cambria"/>
                <a:sym typeface="Cambria"/>
              </a:rPr>
              <a:t>1</a:t>
            </a:r>
            <a:endParaRPr b="0" i="0" sz="1400" u="none" cap="none" strike="noStrike">
              <a:solidFill>
                <a:schemeClr val="dk1"/>
              </a:solidFill>
              <a:latin typeface="Calibri"/>
              <a:ea typeface="Calibri"/>
              <a:cs typeface="Calibri"/>
              <a:sym typeface="Calibri"/>
            </a:endParaRPr>
          </a:p>
        </p:txBody>
      </p:sp>
      <p:sp>
        <p:nvSpPr>
          <p:cNvPr id="118" name="Google Shape;118;p5"/>
          <p:cNvSpPr/>
          <p:nvPr/>
        </p:nvSpPr>
        <p:spPr>
          <a:xfrm>
            <a:off x="640080" y="2880360"/>
            <a:ext cx="1691640" cy="86868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Clr>
                <a:srgbClr val="FFFFFF"/>
              </a:buClr>
              <a:buSzPts val="1300"/>
              <a:buFont typeface="Calibri"/>
              <a:buNone/>
            </a:pPr>
            <a:r>
              <a:rPr b="1" lang="en-US" sz="1300">
                <a:solidFill>
                  <a:srgbClr val="FFFFFF"/>
                </a:solidFill>
                <a:latin typeface="Calibri"/>
                <a:ea typeface="Calibri"/>
                <a:cs typeface="Calibri"/>
                <a:sym typeface="Calibri"/>
              </a:rPr>
              <a:t>Märgatakse probleemi</a:t>
            </a:r>
            <a:endParaRPr b="0" i="0" sz="1300" u="none" cap="none" strike="noStrike">
              <a:solidFill>
                <a:schemeClr val="dk1"/>
              </a:solidFill>
              <a:latin typeface="Calibri"/>
              <a:ea typeface="Calibri"/>
              <a:cs typeface="Calibri"/>
              <a:sym typeface="Calibri"/>
            </a:endParaRPr>
          </a:p>
        </p:txBody>
      </p:sp>
      <p:sp>
        <p:nvSpPr>
          <p:cNvPr id="119" name="Google Shape;119;p5"/>
          <p:cNvSpPr/>
          <p:nvPr/>
        </p:nvSpPr>
        <p:spPr>
          <a:xfrm>
            <a:off x="2404872" y="2926080"/>
            <a:ext cx="329184"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6B6B85"/>
              </a:buClr>
              <a:buSzPts val="2000"/>
              <a:buFont typeface="Calibri"/>
              <a:buNone/>
            </a:pPr>
            <a:r>
              <a:rPr b="1" i="0" lang="en-US" sz="2000" u="none" cap="none" strike="noStrike">
                <a:solidFill>
                  <a:srgbClr val="6B6B85"/>
                </a:solidFill>
                <a:latin typeface="Calibri"/>
                <a:ea typeface="Calibri"/>
                <a:cs typeface="Calibri"/>
                <a:sym typeface="Calibri"/>
              </a:rPr>
              <a:t>→</a:t>
            </a:r>
            <a:endParaRPr b="0" i="0" sz="2000" u="none" cap="none" strike="noStrike">
              <a:solidFill>
                <a:schemeClr val="dk1"/>
              </a:solidFill>
              <a:latin typeface="Calibri"/>
              <a:ea typeface="Calibri"/>
              <a:cs typeface="Calibri"/>
              <a:sym typeface="Calibri"/>
            </a:endParaRPr>
          </a:p>
        </p:txBody>
      </p:sp>
      <p:sp>
        <p:nvSpPr>
          <p:cNvPr id="120" name="Google Shape;120;p5"/>
          <p:cNvSpPr/>
          <p:nvPr/>
        </p:nvSpPr>
        <p:spPr>
          <a:xfrm>
            <a:off x="2715768" y="2468880"/>
            <a:ext cx="1874520" cy="1371600"/>
          </a:xfrm>
          <a:prstGeom prst="roundRect">
            <a:avLst>
              <a:gd fmla="val 6667" name="adj"/>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5"/>
          <p:cNvSpPr/>
          <p:nvPr/>
        </p:nvSpPr>
        <p:spPr>
          <a:xfrm>
            <a:off x="2807208" y="2542032"/>
            <a:ext cx="45720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400"/>
              <a:buFont typeface="Cambria"/>
              <a:buNone/>
            </a:pPr>
            <a:r>
              <a:rPr b="1" i="0" lang="en-US" sz="1400" u="none" cap="none" strike="noStrike">
                <a:solidFill>
                  <a:srgbClr val="F9E795"/>
                </a:solidFill>
                <a:latin typeface="Cambria"/>
                <a:ea typeface="Cambria"/>
                <a:cs typeface="Cambria"/>
                <a:sym typeface="Cambria"/>
              </a:rPr>
              <a:t>2</a:t>
            </a:r>
            <a:endParaRPr b="0" i="0" sz="1400" u="none" cap="none" strike="noStrike">
              <a:solidFill>
                <a:schemeClr val="dk1"/>
              </a:solidFill>
              <a:latin typeface="Calibri"/>
              <a:ea typeface="Calibri"/>
              <a:cs typeface="Calibri"/>
              <a:sym typeface="Calibri"/>
            </a:endParaRPr>
          </a:p>
        </p:txBody>
      </p:sp>
      <p:sp>
        <p:nvSpPr>
          <p:cNvPr id="122" name="Google Shape;122;p5"/>
          <p:cNvSpPr/>
          <p:nvPr/>
        </p:nvSpPr>
        <p:spPr>
          <a:xfrm>
            <a:off x="2807208" y="2880360"/>
            <a:ext cx="1691640" cy="86868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Clr>
                <a:srgbClr val="FFFFFF"/>
              </a:buClr>
              <a:buSzPts val="1300"/>
              <a:buFont typeface="Calibri"/>
              <a:buNone/>
            </a:pPr>
            <a:r>
              <a:rPr b="1" i="0" lang="en-US" sz="1300" u="none" cap="none" strike="noStrike">
                <a:solidFill>
                  <a:srgbClr val="FFFFFF"/>
                </a:solidFill>
                <a:latin typeface="Calibri"/>
                <a:ea typeface="Calibri"/>
                <a:cs typeface="Calibri"/>
                <a:sym typeface="Calibri"/>
              </a:rPr>
              <a:t>Algatatakse</a:t>
            </a:r>
            <a:endParaRPr b="0" i="0" sz="13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FFFFFF"/>
              </a:buClr>
              <a:buSzPts val="1300"/>
              <a:buFont typeface="Calibri"/>
              <a:buNone/>
            </a:pPr>
            <a:r>
              <a:rPr b="1" i="0" lang="en-US" sz="1300" u="none" cap="none" strike="noStrike">
                <a:solidFill>
                  <a:srgbClr val="FFFFFF"/>
                </a:solidFill>
                <a:latin typeface="Calibri"/>
                <a:ea typeface="Calibri"/>
                <a:cs typeface="Calibri"/>
                <a:sym typeface="Calibri"/>
              </a:rPr>
              <a:t>projekt/tegevus</a:t>
            </a:r>
            <a:endParaRPr b="0" i="0" sz="1300" u="none" cap="none" strike="noStrike">
              <a:solidFill>
                <a:schemeClr val="dk1"/>
              </a:solidFill>
              <a:latin typeface="Calibri"/>
              <a:ea typeface="Calibri"/>
              <a:cs typeface="Calibri"/>
              <a:sym typeface="Calibri"/>
            </a:endParaRPr>
          </a:p>
        </p:txBody>
      </p:sp>
      <p:sp>
        <p:nvSpPr>
          <p:cNvPr id="123" name="Google Shape;123;p5"/>
          <p:cNvSpPr/>
          <p:nvPr/>
        </p:nvSpPr>
        <p:spPr>
          <a:xfrm>
            <a:off x="4572000" y="2926080"/>
            <a:ext cx="329184"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6B6B85"/>
              </a:buClr>
              <a:buSzPts val="2000"/>
              <a:buFont typeface="Calibri"/>
              <a:buNone/>
            </a:pPr>
            <a:r>
              <a:rPr b="1" i="0" lang="en-US" sz="2000" u="none" cap="none" strike="noStrike">
                <a:solidFill>
                  <a:srgbClr val="6B6B85"/>
                </a:solidFill>
                <a:latin typeface="Calibri"/>
                <a:ea typeface="Calibri"/>
                <a:cs typeface="Calibri"/>
                <a:sym typeface="Calibri"/>
              </a:rPr>
              <a:t>→</a:t>
            </a:r>
            <a:endParaRPr b="0" i="0" sz="2000" u="none" cap="none" strike="noStrike">
              <a:solidFill>
                <a:schemeClr val="dk1"/>
              </a:solidFill>
              <a:latin typeface="Calibri"/>
              <a:ea typeface="Calibri"/>
              <a:cs typeface="Calibri"/>
              <a:sym typeface="Calibri"/>
            </a:endParaRPr>
          </a:p>
        </p:txBody>
      </p:sp>
      <p:sp>
        <p:nvSpPr>
          <p:cNvPr id="124" name="Google Shape;124;p5"/>
          <p:cNvSpPr/>
          <p:nvPr/>
        </p:nvSpPr>
        <p:spPr>
          <a:xfrm>
            <a:off x="4882896" y="2468880"/>
            <a:ext cx="1874520" cy="1371600"/>
          </a:xfrm>
          <a:prstGeom prst="roundRect">
            <a:avLst>
              <a:gd fmla="val 6667" name="adj"/>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5"/>
          <p:cNvSpPr/>
          <p:nvPr/>
        </p:nvSpPr>
        <p:spPr>
          <a:xfrm>
            <a:off x="4974336" y="2542032"/>
            <a:ext cx="45720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400"/>
              <a:buFont typeface="Cambria"/>
              <a:buNone/>
            </a:pPr>
            <a:r>
              <a:rPr b="1" i="0" lang="en-US" sz="1400" u="none" cap="none" strike="noStrike">
                <a:solidFill>
                  <a:srgbClr val="F9E795"/>
                </a:solidFill>
                <a:latin typeface="Cambria"/>
                <a:ea typeface="Cambria"/>
                <a:cs typeface="Cambria"/>
                <a:sym typeface="Cambria"/>
              </a:rPr>
              <a:t>3</a:t>
            </a:r>
            <a:endParaRPr b="0" i="0" sz="1400" u="none" cap="none" strike="noStrike">
              <a:solidFill>
                <a:schemeClr val="dk1"/>
              </a:solidFill>
              <a:latin typeface="Calibri"/>
              <a:ea typeface="Calibri"/>
              <a:cs typeface="Calibri"/>
              <a:sym typeface="Calibri"/>
            </a:endParaRPr>
          </a:p>
        </p:txBody>
      </p:sp>
      <p:sp>
        <p:nvSpPr>
          <p:cNvPr id="126" name="Google Shape;126;p5"/>
          <p:cNvSpPr/>
          <p:nvPr/>
        </p:nvSpPr>
        <p:spPr>
          <a:xfrm>
            <a:off x="4974336" y="2880360"/>
            <a:ext cx="1691640" cy="86868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Clr>
                <a:srgbClr val="FFFFFF"/>
              </a:buClr>
              <a:buSzPts val="1300"/>
              <a:buFont typeface="Calibri"/>
              <a:buNone/>
            </a:pPr>
            <a:r>
              <a:rPr b="1" lang="en-US" sz="1300">
                <a:solidFill>
                  <a:srgbClr val="FFFFFF"/>
                </a:solidFill>
                <a:latin typeface="Calibri"/>
                <a:ea typeface="Calibri"/>
                <a:cs typeface="Calibri"/>
                <a:sym typeface="Calibri"/>
              </a:rPr>
              <a:t>Hakatakse huvikaitset tegema</a:t>
            </a:r>
            <a:endParaRPr b="0" i="0" sz="1300" u="none" cap="none" strike="noStrike">
              <a:solidFill>
                <a:schemeClr val="dk1"/>
              </a:solidFill>
              <a:latin typeface="Calibri"/>
              <a:ea typeface="Calibri"/>
              <a:cs typeface="Calibri"/>
              <a:sym typeface="Calibri"/>
            </a:endParaRPr>
          </a:p>
        </p:txBody>
      </p:sp>
      <p:sp>
        <p:nvSpPr>
          <p:cNvPr id="127" name="Google Shape;127;p5"/>
          <p:cNvSpPr/>
          <p:nvPr/>
        </p:nvSpPr>
        <p:spPr>
          <a:xfrm>
            <a:off x="6739128" y="2926080"/>
            <a:ext cx="329184"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6B6B85"/>
              </a:buClr>
              <a:buSzPts val="2000"/>
              <a:buFont typeface="Calibri"/>
              <a:buNone/>
            </a:pPr>
            <a:r>
              <a:rPr b="1" i="0" lang="en-US" sz="2000" u="none" cap="none" strike="noStrike">
                <a:solidFill>
                  <a:srgbClr val="6B6B85"/>
                </a:solidFill>
                <a:latin typeface="Calibri"/>
                <a:ea typeface="Calibri"/>
                <a:cs typeface="Calibri"/>
                <a:sym typeface="Calibri"/>
              </a:rPr>
              <a:t>→</a:t>
            </a:r>
            <a:endParaRPr b="0" i="0" sz="2000" u="none" cap="none" strike="noStrike">
              <a:solidFill>
                <a:schemeClr val="dk1"/>
              </a:solidFill>
              <a:latin typeface="Calibri"/>
              <a:ea typeface="Calibri"/>
              <a:cs typeface="Calibri"/>
              <a:sym typeface="Calibri"/>
            </a:endParaRPr>
          </a:p>
        </p:txBody>
      </p:sp>
      <p:sp>
        <p:nvSpPr>
          <p:cNvPr id="128" name="Google Shape;128;p5"/>
          <p:cNvSpPr/>
          <p:nvPr/>
        </p:nvSpPr>
        <p:spPr>
          <a:xfrm>
            <a:off x="7050024" y="2468880"/>
            <a:ext cx="1874520" cy="1371600"/>
          </a:xfrm>
          <a:prstGeom prst="roundRect">
            <a:avLst>
              <a:gd fmla="val 6667" name="adj"/>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5"/>
          <p:cNvSpPr/>
          <p:nvPr/>
        </p:nvSpPr>
        <p:spPr>
          <a:xfrm>
            <a:off x="7141464" y="2542032"/>
            <a:ext cx="45720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400"/>
              <a:buFont typeface="Cambria"/>
              <a:buNone/>
            </a:pPr>
            <a:r>
              <a:rPr b="1" i="0" lang="en-US" sz="1400" u="none" cap="none" strike="noStrike">
                <a:solidFill>
                  <a:srgbClr val="F9E795"/>
                </a:solidFill>
                <a:latin typeface="Cambria"/>
                <a:ea typeface="Cambria"/>
                <a:cs typeface="Cambria"/>
                <a:sym typeface="Cambria"/>
              </a:rPr>
              <a:t>4</a:t>
            </a:r>
            <a:endParaRPr b="0" i="0" sz="1400" u="none" cap="none" strike="noStrike">
              <a:solidFill>
                <a:schemeClr val="dk1"/>
              </a:solidFill>
              <a:latin typeface="Calibri"/>
              <a:ea typeface="Calibri"/>
              <a:cs typeface="Calibri"/>
              <a:sym typeface="Calibri"/>
            </a:endParaRPr>
          </a:p>
        </p:txBody>
      </p:sp>
      <p:sp>
        <p:nvSpPr>
          <p:cNvPr id="130" name="Google Shape;130;p5"/>
          <p:cNvSpPr/>
          <p:nvPr/>
        </p:nvSpPr>
        <p:spPr>
          <a:xfrm>
            <a:off x="7141464" y="2880360"/>
            <a:ext cx="1691640" cy="86868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Clr>
                <a:srgbClr val="FFFFFF"/>
              </a:buClr>
              <a:buSzPts val="1300"/>
              <a:buFont typeface="Calibri"/>
              <a:buNone/>
            </a:pPr>
            <a:r>
              <a:rPr b="1" lang="en-US" sz="1300">
                <a:solidFill>
                  <a:srgbClr val="FFFFFF"/>
                </a:solidFill>
                <a:latin typeface="Calibri"/>
                <a:ea typeface="Calibri"/>
                <a:cs typeface="Calibri"/>
                <a:sym typeface="Calibri"/>
              </a:rPr>
              <a:t>Probleem jõuab otsustajateni</a:t>
            </a:r>
            <a:endParaRPr b="0" i="0" sz="1300" u="none" cap="none" strike="noStrike">
              <a:solidFill>
                <a:schemeClr val="dk1"/>
              </a:solidFill>
              <a:latin typeface="Calibri"/>
              <a:ea typeface="Calibri"/>
              <a:cs typeface="Calibri"/>
              <a:sym typeface="Calibri"/>
            </a:endParaRPr>
          </a:p>
        </p:txBody>
      </p:sp>
      <p:sp>
        <p:nvSpPr>
          <p:cNvPr id="131" name="Google Shape;131;p5"/>
          <p:cNvSpPr/>
          <p:nvPr/>
        </p:nvSpPr>
        <p:spPr>
          <a:xfrm>
            <a:off x="8906256" y="2926080"/>
            <a:ext cx="329184"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6B6B85"/>
              </a:buClr>
              <a:buSzPts val="2000"/>
              <a:buFont typeface="Calibri"/>
              <a:buNone/>
            </a:pPr>
            <a:r>
              <a:rPr b="1" i="0" lang="en-US" sz="2000" u="none" cap="none" strike="noStrike">
                <a:solidFill>
                  <a:srgbClr val="6B6B85"/>
                </a:solidFill>
                <a:latin typeface="Calibri"/>
                <a:ea typeface="Calibri"/>
                <a:cs typeface="Calibri"/>
                <a:sym typeface="Calibri"/>
              </a:rPr>
              <a:t>→</a:t>
            </a:r>
            <a:endParaRPr b="0" i="0" sz="2000" u="none" cap="none" strike="noStrike">
              <a:solidFill>
                <a:schemeClr val="dk1"/>
              </a:solidFill>
              <a:latin typeface="Calibri"/>
              <a:ea typeface="Calibri"/>
              <a:cs typeface="Calibri"/>
              <a:sym typeface="Calibri"/>
            </a:endParaRPr>
          </a:p>
        </p:txBody>
      </p:sp>
      <p:sp>
        <p:nvSpPr>
          <p:cNvPr id="132" name="Google Shape;132;p5"/>
          <p:cNvSpPr/>
          <p:nvPr/>
        </p:nvSpPr>
        <p:spPr>
          <a:xfrm>
            <a:off x="9217152" y="2468880"/>
            <a:ext cx="1874520" cy="1371600"/>
          </a:xfrm>
          <a:prstGeom prst="roundRect">
            <a:avLst>
              <a:gd fmla="val 6667" name="adj"/>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5"/>
          <p:cNvSpPr/>
          <p:nvPr/>
        </p:nvSpPr>
        <p:spPr>
          <a:xfrm>
            <a:off x="9308592" y="2542032"/>
            <a:ext cx="45720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400"/>
              <a:buFont typeface="Cambria"/>
              <a:buNone/>
            </a:pPr>
            <a:r>
              <a:rPr b="1" i="0" lang="en-US" sz="1400" u="none" cap="none" strike="noStrike">
                <a:solidFill>
                  <a:srgbClr val="F9E795"/>
                </a:solidFill>
                <a:latin typeface="Cambria"/>
                <a:ea typeface="Cambria"/>
                <a:cs typeface="Cambria"/>
                <a:sym typeface="Cambria"/>
              </a:rPr>
              <a:t>5</a:t>
            </a:r>
            <a:endParaRPr b="0" i="0" sz="1400" u="none" cap="none" strike="noStrike">
              <a:solidFill>
                <a:schemeClr val="dk1"/>
              </a:solidFill>
              <a:latin typeface="Calibri"/>
              <a:ea typeface="Calibri"/>
              <a:cs typeface="Calibri"/>
              <a:sym typeface="Calibri"/>
            </a:endParaRPr>
          </a:p>
        </p:txBody>
      </p:sp>
      <p:sp>
        <p:nvSpPr>
          <p:cNvPr id="134" name="Google Shape;134;p5"/>
          <p:cNvSpPr/>
          <p:nvPr/>
        </p:nvSpPr>
        <p:spPr>
          <a:xfrm>
            <a:off x="9308592" y="2880360"/>
            <a:ext cx="1691640" cy="86868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Clr>
                <a:srgbClr val="FFFFFF"/>
              </a:buClr>
              <a:buSzPts val="1300"/>
              <a:buFont typeface="Calibri"/>
              <a:buNone/>
            </a:pPr>
            <a:r>
              <a:rPr b="1" i="0" lang="en-US" sz="1300" u="none" cap="none" strike="noStrike">
                <a:solidFill>
                  <a:srgbClr val="FFFFFF"/>
                </a:solidFill>
                <a:latin typeface="Calibri"/>
                <a:ea typeface="Calibri"/>
                <a:cs typeface="Calibri"/>
                <a:sym typeface="Calibri"/>
              </a:rPr>
              <a:t>Mõjutab poliitikat</a:t>
            </a:r>
            <a:endParaRPr b="0" i="0" sz="13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FFFFFF"/>
              </a:buClr>
              <a:buSzPts val="1300"/>
              <a:buFont typeface="Calibri"/>
              <a:buNone/>
            </a:pPr>
            <a:r>
              <a:rPr b="1" i="0" lang="en-US" sz="1300" u="none" cap="none" strike="noStrike">
                <a:solidFill>
                  <a:srgbClr val="FFFFFF"/>
                </a:solidFill>
                <a:latin typeface="Calibri"/>
                <a:ea typeface="Calibri"/>
                <a:cs typeface="Calibri"/>
                <a:sym typeface="Calibri"/>
              </a:rPr>
              <a:t>/ strateegiat</a:t>
            </a:r>
            <a:endParaRPr b="0" i="0" sz="1300" u="none" cap="none" strike="noStrike">
              <a:solidFill>
                <a:schemeClr val="dk1"/>
              </a:solidFill>
              <a:latin typeface="Calibri"/>
              <a:ea typeface="Calibri"/>
              <a:cs typeface="Calibri"/>
              <a:sym typeface="Calibri"/>
            </a:endParaRPr>
          </a:p>
        </p:txBody>
      </p:sp>
      <p:sp>
        <p:nvSpPr>
          <p:cNvPr id="135" name="Google Shape;135;p5"/>
          <p:cNvSpPr/>
          <p:nvPr/>
        </p:nvSpPr>
        <p:spPr>
          <a:xfrm>
            <a:off x="548640" y="4297680"/>
            <a:ext cx="11064240" cy="1417320"/>
          </a:xfrm>
          <a:prstGeom prst="roundRect">
            <a:avLst>
              <a:gd fmla="val 6452"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5"/>
          <p:cNvSpPr/>
          <p:nvPr/>
        </p:nvSpPr>
        <p:spPr>
          <a:xfrm>
            <a:off x="868680" y="4480560"/>
            <a:ext cx="10424160" cy="1097280"/>
          </a:xfrm>
          <a:prstGeom prst="rect">
            <a:avLst/>
          </a:prstGeom>
          <a:noFill/>
          <a:ln>
            <a:noFill/>
          </a:ln>
        </p:spPr>
        <p:txBody>
          <a:bodyPr anchorCtr="0" anchor="ctr" bIns="45700" lIns="91425" spcFirstLastPara="1" rIns="91425" wrap="square" tIns="45700">
            <a:noAutofit/>
          </a:bodyPr>
          <a:lstStyle/>
          <a:p>
            <a:pPr indent="0" lvl="0" marL="0" marR="0" rtl="0" algn="l">
              <a:lnSpc>
                <a:spcPct val="125000"/>
              </a:lnSpc>
              <a:spcBef>
                <a:spcPts val="0"/>
              </a:spcBef>
              <a:spcAft>
                <a:spcPts val="0"/>
              </a:spcAft>
              <a:buClr>
                <a:srgbClr val="26264A"/>
              </a:buClr>
              <a:buSzPts val="1500"/>
              <a:buFont typeface="Calibri"/>
              <a:buNone/>
            </a:pPr>
            <a:r>
              <a:rPr b="0" i="1" lang="en-US" sz="1500" u="none" cap="none" strike="noStrike">
                <a:solidFill>
                  <a:srgbClr val="26264A"/>
                </a:solidFill>
                <a:latin typeface="Calibri"/>
                <a:ea typeface="Calibri"/>
                <a:cs typeface="Calibri"/>
                <a:sym typeface="Calibri"/>
              </a:rPr>
              <a:t>Vt järgmisel slaidil päris näide: ligipääsetav noorteüritus.</a:t>
            </a:r>
            <a:endParaRPr b="0" i="0" sz="1500" u="none" cap="none" strike="noStrike">
              <a:solidFill>
                <a:schemeClr val="dk1"/>
              </a:solidFill>
              <a:latin typeface="Calibri"/>
              <a:ea typeface="Calibri"/>
              <a:cs typeface="Calibri"/>
              <a:sym typeface="Calibri"/>
            </a:endParaRPr>
          </a:p>
        </p:txBody>
      </p:sp>
      <p:sp>
        <p:nvSpPr>
          <p:cNvPr id="137" name="Google Shape;137;p5"/>
          <p:cNvSpPr/>
          <p:nvPr/>
        </p:nvSpPr>
        <p:spPr>
          <a:xfrm>
            <a:off x="11521440" y="6492240"/>
            <a:ext cx="457200" cy="27432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B85"/>
              </a:buClr>
              <a:buSzPts val="1000"/>
              <a:buFont typeface="Calibri"/>
              <a:buNone/>
            </a:pPr>
            <a:r>
              <a:rPr b="0" i="0" lang="en-US" sz="1000" u="none" cap="none" strike="noStrike">
                <a:solidFill>
                  <a:srgbClr val="6B6B85"/>
                </a:solidFill>
                <a:latin typeface="Calibri"/>
                <a:ea typeface="Calibri"/>
                <a:cs typeface="Calibri"/>
                <a:sym typeface="Calibri"/>
              </a:rPr>
              <a:t>5</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2B5C"/>
        </a:solidFill>
      </p:bgPr>
    </p:bg>
    <p:spTree>
      <p:nvGrpSpPr>
        <p:cNvPr id="142" name="Shape 142"/>
        <p:cNvGrpSpPr/>
        <p:nvPr/>
      </p:nvGrpSpPr>
      <p:grpSpPr>
        <a:xfrm>
          <a:off x="0" y="0"/>
          <a:ext cx="0" cy="0"/>
          <a:chOff x="0" y="0"/>
          <a:chExt cx="0" cy="0"/>
        </a:xfrm>
      </p:grpSpPr>
      <p:sp>
        <p:nvSpPr>
          <p:cNvPr id="143" name="Google Shape;143;p6"/>
          <p:cNvSpPr/>
          <p:nvPr/>
        </p:nvSpPr>
        <p:spPr>
          <a:xfrm>
            <a:off x="9875520" y="-1645920"/>
            <a:ext cx="4114800" cy="4114800"/>
          </a:xfrm>
          <a:prstGeom prst="ellipse">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6"/>
          <p:cNvSpPr/>
          <p:nvPr/>
        </p:nvSpPr>
        <p:spPr>
          <a:xfrm>
            <a:off x="548640" y="411480"/>
            <a:ext cx="457200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200"/>
              <a:buFont typeface="Calibri"/>
              <a:buNone/>
            </a:pPr>
            <a:r>
              <a:rPr b="1" i="0" lang="en-US" sz="1200" u="none" cap="none" strike="noStrike">
                <a:solidFill>
                  <a:srgbClr val="F9E795"/>
                </a:solidFill>
                <a:latin typeface="Calibri"/>
                <a:ea typeface="Calibri"/>
                <a:cs typeface="Calibri"/>
                <a:sym typeface="Calibri"/>
              </a:rPr>
              <a:t>NÄIDE 1</a:t>
            </a:r>
            <a:endParaRPr b="0" i="0" sz="1200" u="none" cap="none" strike="noStrike">
              <a:solidFill>
                <a:schemeClr val="dk1"/>
              </a:solidFill>
              <a:latin typeface="Calibri"/>
              <a:ea typeface="Calibri"/>
              <a:cs typeface="Calibri"/>
              <a:sym typeface="Calibri"/>
            </a:endParaRPr>
          </a:p>
        </p:txBody>
      </p:sp>
      <p:sp>
        <p:nvSpPr>
          <p:cNvPr id="145" name="Google Shape;145;p6"/>
          <p:cNvSpPr/>
          <p:nvPr/>
        </p:nvSpPr>
        <p:spPr>
          <a:xfrm>
            <a:off x="548640" y="685800"/>
            <a:ext cx="1078992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2600"/>
              <a:buFont typeface="Cambria"/>
              <a:buNone/>
            </a:pPr>
            <a:r>
              <a:rPr b="1" i="0" lang="en-US" sz="2600" u="none" cap="none" strike="noStrike">
                <a:solidFill>
                  <a:srgbClr val="FFFFFF"/>
                </a:solidFill>
                <a:latin typeface="Cambria"/>
                <a:ea typeface="Cambria"/>
                <a:cs typeface="Cambria"/>
                <a:sym typeface="Cambria"/>
              </a:rPr>
              <a:t>Ligipääsetav noorteüritus</a:t>
            </a:r>
            <a:endParaRPr b="0" i="0" sz="2600" u="none" cap="none" strike="noStrike">
              <a:solidFill>
                <a:schemeClr val="dk1"/>
              </a:solidFill>
              <a:latin typeface="Calibri"/>
              <a:ea typeface="Calibri"/>
              <a:cs typeface="Calibri"/>
              <a:sym typeface="Calibri"/>
            </a:endParaRPr>
          </a:p>
        </p:txBody>
      </p:sp>
      <p:sp>
        <p:nvSpPr>
          <p:cNvPr id="146" name="Google Shape;146;p6"/>
          <p:cNvSpPr/>
          <p:nvPr/>
        </p:nvSpPr>
        <p:spPr>
          <a:xfrm>
            <a:off x="548640" y="1234440"/>
            <a:ext cx="1078992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C9CBE8"/>
              </a:buClr>
              <a:buSzPts val="1300"/>
              <a:buFont typeface="Calibri"/>
              <a:buNone/>
            </a:pPr>
            <a:r>
              <a:rPr b="0" i="1" lang="en-US" sz="1300" u="none" cap="none" strike="noStrike">
                <a:solidFill>
                  <a:srgbClr val="C9CBE8"/>
                </a:solidFill>
                <a:latin typeface="Calibri"/>
                <a:ea typeface="Calibri"/>
                <a:cs typeface="Calibri"/>
                <a:sym typeface="Calibri"/>
              </a:rPr>
              <a:t>Olukord: erivajadustega noored osalevad harva kohalikel </a:t>
            </a:r>
            <a:r>
              <a:rPr i="1" lang="en-US" sz="1300">
                <a:solidFill>
                  <a:srgbClr val="C9CBE8"/>
                </a:solidFill>
                <a:latin typeface="Calibri"/>
                <a:ea typeface="Calibri"/>
                <a:cs typeface="Calibri"/>
                <a:sym typeface="Calibri"/>
              </a:rPr>
              <a:t>sündmustel</a:t>
            </a:r>
            <a:r>
              <a:rPr b="0" i="1" lang="en-US" sz="1300" u="none" cap="none" strike="noStrike">
                <a:solidFill>
                  <a:srgbClr val="C9CBE8"/>
                </a:solidFill>
                <a:latin typeface="Calibri"/>
                <a:ea typeface="Calibri"/>
                <a:cs typeface="Calibri"/>
                <a:sym typeface="Calibri"/>
              </a:rPr>
              <a:t>.</a:t>
            </a:r>
            <a:endParaRPr b="0" i="0" sz="1300" u="none" cap="none" strike="noStrike">
              <a:solidFill>
                <a:schemeClr val="dk1"/>
              </a:solidFill>
              <a:latin typeface="Calibri"/>
              <a:ea typeface="Calibri"/>
              <a:cs typeface="Calibri"/>
              <a:sym typeface="Calibri"/>
            </a:endParaRPr>
          </a:p>
        </p:txBody>
      </p:sp>
      <p:sp>
        <p:nvSpPr>
          <p:cNvPr id="147" name="Google Shape;147;p6"/>
          <p:cNvSpPr/>
          <p:nvPr/>
        </p:nvSpPr>
        <p:spPr>
          <a:xfrm>
            <a:off x="548640" y="1627632"/>
            <a:ext cx="1078992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550"/>
              <a:buFont typeface="Cambria"/>
              <a:buNone/>
            </a:pPr>
            <a:r>
              <a:rPr b="1" i="0" lang="en-US" sz="1550" u="none" cap="none" strike="noStrike">
                <a:solidFill>
                  <a:srgbClr val="F96167"/>
                </a:solidFill>
                <a:latin typeface="Cambria"/>
                <a:ea typeface="Cambria"/>
                <a:cs typeface="Cambria"/>
                <a:sym typeface="Cambria"/>
              </a:rPr>
              <a:t>Mis muudaks ürituse päriselt ligipääsetavaks ja osalejatele atraktiivseks?</a:t>
            </a:r>
            <a:endParaRPr b="0" i="0" sz="1550" u="none" cap="none" strike="noStrike">
              <a:solidFill>
                <a:schemeClr val="dk1"/>
              </a:solidFill>
              <a:latin typeface="Calibri"/>
              <a:ea typeface="Calibri"/>
              <a:cs typeface="Calibri"/>
              <a:sym typeface="Calibri"/>
            </a:endParaRPr>
          </a:p>
        </p:txBody>
      </p:sp>
      <p:sp>
        <p:nvSpPr>
          <p:cNvPr id="148" name="Google Shape;148;p6"/>
          <p:cNvSpPr/>
          <p:nvPr/>
        </p:nvSpPr>
        <p:spPr>
          <a:xfrm>
            <a:off x="548640" y="2029968"/>
            <a:ext cx="5257800" cy="868680"/>
          </a:xfrm>
          <a:prstGeom prst="roundRect">
            <a:avLst>
              <a:gd fmla="val 8421" name="adj"/>
            </a:avLst>
          </a:prstGeom>
          <a:solidFill>
            <a:srgbClr val="2632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6"/>
          <p:cNvSpPr/>
          <p:nvPr/>
        </p:nvSpPr>
        <p:spPr>
          <a:xfrm>
            <a:off x="731520" y="2212848"/>
            <a:ext cx="457200" cy="45720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6"/>
          <p:cNvSpPr/>
          <p:nvPr/>
        </p:nvSpPr>
        <p:spPr>
          <a:xfrm>
            <a:off x="731520" y="2212848"/>
            <a:ext cx="4572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300"/>
              <a:buFont typeface="Cambria"/>
              <a:buNone/>
            </a:pPr>
            <a:r>
              <a:rPr b="1" i="0" lang="en-US" sz="1300" u="none" cap="none" strike="noStrike">
                <a:solidFill>
                  <a:srgbClr val="FFFFFF"/>
                </a:solidFill>
                <a:latin typeface="Cambria"/>
                <a:ea typeface="Cambria"/>
                <a:cs typeface="Cambria"/>
                <a:sym typeface="Cambria"/>
              </a:rPr>
              <a:t>1</a:t>
            </a:r>
            <a:endParaRPr b="0" i="0" sz="1300" u="none" cap="none" strike="noStrike">
              <a:solidFill>
                <a:schemeClr val="dk1"/>
              </a:solidFill>
              <a:latin typeface="Calibri"/>
              <a:ea typeface="Calibri"/>
              <a:cs typeface="Calibri"/>
              <a:sym typeface="Calibri"/>
            </a:endParaRPr>
          </a:p>
        </p:txBody>
      </p:sp>
      <p:sp>
        <p:nvSpPr>
          <p:cNvPr id="151" name="Google Shape;151;p6"/>
          <p:cNvSpPr/>
          <p:nvPr/>
        </p:nvSpPr>
        <p:spPr>
          <a:xfrm>
            <a:off x="1371600" y="2148840"/>
            <a:ext cx="425196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350"/>
              <a:buFont typeface="Cambria"/>
              <a:buNone/>
            </a:pPr>
            <a:r>
              <a:rPr b="1" i="0" lang="en-US" sz="1350" u="none" cap="none" strike="noStrike">
                <a:solidFill>
                  <a:srgbClr val="F9E795"/>
                </a:solidFill>
                <a:latin typeface="Cambria"/>
                <a:ea typeface="Cambria"/>
                <a:cs typeface="Cambria"/>
                <a:sym typeface="Cambria"/>
              </a:rPr>
              <a:t>Ligipääsetav ruum</a:t>
            </a:r>
            <a:endParaRPr b="0" i="0" sz="1350" u="none" cap="none" strike="noStrike">
              <a:solidFill>
                <a:schemeClr val="dk1"/>
              </a:solidFill>
              <a:latin typeface="Calibri"/>
              <a:ea typeface="Calibri"/>
              <a:cs typeface="Calibri"/>
              <a:sym typeface="Calibri"/>
            </a:endParaRPr>
          </a:p>
        </p:txBody>
      </p:sp>
      <p:sp>
        <p:nvSpPr>
          <p:cNvPr id="152" name="Google Shape;152;p6"/>
          <p:cNvSpPr/>
          <p:nvPr/>
        </p:nvSpPr>
        <p:spPr>
          <a:xfrm>
            <a:off x="1371600" y="2450592"/>
            <a:ext cx="4251960" cy="411480"/>
          </a:xfrm>
          <a:prstGeom prst="rect">
            <a:avLst/>
          </a:prstGeom>
          <a:noFill/>
          <a:ln>
            <a:noFill/>
          </a:ln>
        </p:spPr>
        <p:txBody>
          <a:bodyPr anchorCtr="0" anchor="ctr" bIns="45700" lIns="91425" spcFirstLastPara="1" rIns="91425" wrap="square" tIns="45700">
            <a:noAutofit/>
          </a:bodyPr>
          <a:lstStyle/>
          <a:p>
            <a:pPr indent="0" lvl="0" marL="0" marR="0" rtl="0" algn="l">
              <a:lnSpc>
                <a:spcPct val="112000"/>
              </a:lnSpc>
              <a:spcBef>
                <a:spcPts val="0"/>
              </a:spcBef>
              <a:spcAft>
                <a:spcPts val="0"/>
              </a:spcAft>
              <a:buClr>
                <a:srgbClr val="FFFFFF"/>
              </a:buClr>
              <a:buSzPts val="1050"/>
              <a:buFont typeface="Calibri"/>
              <a:buNone/>
            </a:pPr>
            <a:r>
              <a:rPr b="0" i="0" lang="en-US" sz="1050" u="none" cap="none" strike="noStrike">
                <a:solidFill>
                  <a:srgbClr val="FFFFFF"/>
                </a:solidFill>
                <a:latin typeface="Calibri"/>
                <a:ea typeface="Calibri"/>
                <a:cs typeface="Calibri"/>
                <a:sym typeface="Calibri"/>
              </a:rPr>
              <a:t>Ratastooliga ligipääsetav sissepääs, tualetid ja piisav liikumisruum saalis.</a:t>
            </a:r>
            <a:endParaRPr b="0" i="0" sz="1050" u="none" cap="none" strike="noStrike">
              <a:solidFill>
                <a:schemeClr val="dk1"/>
              </a:solidFill>
              <a:latin typeface="Calibri"/>
              <a:ea typeface="Calibri"/>
              <a:cs typeface="Calibri"/>
              <a:sym typeface="Calibri"/>
            </a:endParaRPr>
          </a:p>
        </p:txBody>
      </p:sp>
      <p:sp>
        <p:nvSpPr>
          <p:cNvPr id="153" name="Google Shape;153;p6"/>
          <p:cNvSpPr/>
          <p:nvPr/>
        </p:nvSpPr>
        <p:spPr>
          <a:xfrm>
            <a:off x="6080760" y="2029968"/>
            <a:ext cx="5257800" cy="868680"/>
          </a:xfrm>
          <a:prstGeom prst="roundRect">
            <a:avLst>
              <a:gd fmla="val 8421" name="adj"/>
            </a:avLst>
          </a:prstGeom>
          <a:solidFill>
            <a:srgbClr val="2632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6"/>
          <p:cNvSpPr/>
          <p:nvPr/>
        </p:nvSpPr>
        <p:spPr>
          <a:xfrm>
            <a:off x="6263640" y="2212848"/>
            <a:ext cx="457200" cy="457200"/>
          </a:xfrm>
          <a:prstGeom prst="ellipse">
            <a:avLst/>
          </a:prstGeom>
          <a:solidFill>
            <a:srgbClr val="F9E7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6"/>
          <p:cNvSpPr/>
          <p:nvPr/>
        </p:nvSpPr>
        <p:spPr>
          <a:xfrm>
            <a:off x="6263640" y="2212848"/>
            <a:ext cx="4572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212B5C"/>
              </a:buClr>
              <a:buSzPts val="1300"/>
              <a:buFont typeface="Cambria"/>
              <a:buNone/>
            </a:pPr>
            <a:r>
              <a:rPr b="1" i="0" lang="en-US" sz="1300" u="none" cap="none" strike="noStrike">
                <a:solidFill>
                  <a:srgbClr val="212B5C"/>
                </a:solidFill>
                <a:latin typeface="Cambria"/>
                <a:ea typeface="Cambria"/>
                <a:cs typeface="Cambria"/>
                <a:sym typeface="Cambria"/>
              </a:rPr>
              <a:t>2</a:t>
            </a:r>
            <a:endParaRPr b="0" i="0" sz="1300" u="none" cap="none" strike="noStrike">
              <a:solidFill>
                <a:schemeClr val="dk1"/>
              </a:solidFill>
              <a:latin typeface="Calibri"/>
              <a:ea typeface="Calibri"/>
              <a:cs typeface="Calibri"/>
              <a:sym typeface="Calibri"/>
            </a:endParaRPr>
          </a:p>
        </p:txBody>
      </p:sp>
      <p:sp>
        <p:nvSpPr>
          <p:cNvPr id="156" name="Google Shape;156;p6"/>
          <p:cNvSpPr/>
          <p:nvPr/>
        </p:nvSpPr>
        <p:spPr>
          <a:xfrm>
            <a:off x="6903720" y="2148840"/>
            <a:ext cx="425196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350"/>
              <a:buFont typeface="Cambria"/>
              <a:buNone/>
            </a:pPr>
            <a:r>
              <a:rPr b="1" i="0" lang="en-US" sz="1350" u="none" cap="none" strike="noStrike">
                <a:solidFill>
                  <a:srgbClr val="F9E795"/>
                </a:solidFill>
                <a:latin typeface="Cambria"/>
                <a:ea typeface="Cambria"/>
                <a:cs typeface="Cambria"/>
                <a:sym typeface="Cambria"/>
              </a:rPr>
              <a:t>Kohandatud programm</a:t>
            </a:r>
            <a:endParaRPr b="0" i="0" sz="1350" u="none" cap="none" strike="noStrike">
              <a:solidFill>
                <a:schemeClr val="dk1"/>
              </a:solidFill>
              <a:latin typeface="Calibri"/>
              <a:ea typeface="Calibri"/>
              <a:cs typeface="Calibri"/>
              <a:sym typeface="Calibri"/>
            </a:endParaRPr>
          </a:p>
        </p:txBody>
      </p:sp>
      <p:sp>
        <p:nvSpPr>
          <p:cNvPr id="157" name="Google Shape;157;p6"/>
          <p:cNvSpPr/>
          <p:nvPr/>
        </p:nvSpPr>
        <p:spPr>
          <a:xfrm>
            <a:off x="6903720" y="2450592"/>
            <a:ext cx="4251960" cy="411480"/>
          </a:xfrm>
          <a:prstGeom prst="rect">
            <a:avLst/>
          </a:prstGeom>
          <a:noFill/>
          <a:ln>
            <a:noFill/>
          </a:ln>
        </p:spPr>
        <p:txBody>
          <a:bodyPr anchorCtr="0" anchor="ctr" bIns="45700" lIns="91425" spcFirstLastPara="1" rIns="91425" wrap="square" tIns="45700">
            <a:noAutofit/>
          </a:bodyPr>
          <a:lstStyle/>
          <a:p>
            <a:pPr indent="0" lvl="0" marL="0" marR="0" rtl="0" algn="l">
              <a:lnSpc>
                <a:spcPct val="112000"/>
              </a:lnSpc>
              <a:spcBef>
                <a:spcPts val="0"/>
              </a:spcBef>
              <a:spcAft>
                <a:spcPts val="0"/>
              </a:spcAft>
              <a:buClr>
                <a:srgbClr val="FFFFFF"/>
              </a:buClr>
              <a:buSzPts val="1050"/>
              <a:buFont typeface="Calibri"/>
              <a:buNone/>
            </a:pPr>
            <a:r>
              <a:rPr b="0" i="0" lang="en-US" sz="1050" u="none" cap="none" strike="noStrike">
                <a:solidFill>
                  <a:srgbClr val="FFFFFF"/>
                </a:solidFill>
                <a:latin typeface="Calibri"/>
                <a:ea typeface="Calibri"/>
                <a:cs typeface="Calibri"/>
                <a:sym typeface="Calibri"/>
              </a:rPr>
              <a:t>Viipetõlk, lihtsas ja selges keeles materjalid, pildid j</a:t>
            </a:r>
            <a:r>
              <a:rPr lang="en-US" sz="1050">
                <a:solidFill>
                  <a:srgbClr val="FFFFFF"/>
                </a:solidFill>
                <a:latin typeface="Calibri"/>
                <a:ea typeface="Calibri"/>
                <a:cs typeface="Calibri"/>
                <a:sym typeface="Calibri"/>
              </a:rPr>
              <a:t>ms.</a:t>
            </a:r>
            <a:endParaRPr b="0" i="0" sz="1050" u="none" cap="none" strike="noStrike">
              <a:solidFill>
                <a:schemeClr val="dk1"/>
              </a:solidFill>
              <a:latin typeface="Calibri"/>
              <a:ea typeface="Calibri"/>
              <a:cs typeface="Calibri"/>
              <a:sym typeface="Calibri"/>
            </a:endParaRPr>
          </a:p>
        </p:txBody>
      </p:sp>
      <p:sp>
        <p:nvSpPr>
          <p:cNvPr id="158" name="Google Shape;158;p6"/>
          <p:cNvSpPr/>
          <p:nvPr/>
        </p:nvSpPr>
        <p:spPr>
          <a:xfrm>
            <a:off x="548640" y="2990088"/>
            <a:ext cx="5257800" cy="868680"/>
          </a:xfrm>
          <a:prstGeom prst="roundRect">
            <a:avLst>
              <a:gd fmla="val 8421" name="adj"/>
            </a:avLst>
          </a:prstGeom>
          <a:solidFill>
            <a:srgbClr val="2632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6"/>
          <p:cNvSpPr/>
          <p:nvPr/>
        </p:nvSpPr>
        <p:spPr>
          <a:xfrm>
            <a:off x="731520" y="3172968"/>
            <a:ext cx="457200" cy="45720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6"/>
          <p:cNvSpPr/>
          <p:nvPr/>
        </p:nvSpPr>
        <p:spPr>
          <a:xfrm>
            <a:off x="731520" y="3172968"/>
            <a:ext cx="4572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300"/>
              <a:buFont typeface="Cambria"/>
              <a:buNone/>
            </a:pPr>
            <a:r>
              <a:rPr b="1" i="0" lang="en-US" sz="1300" u="none" cap="none" strike="noStrike">
                <a:solidFill>
                  <a:srgbClr val="FFFFFF"/>
                </a:solidFill>
                <a:latin typeface="Cambria"/>
                <a:ea typeface="Cambria"/>
                <a:cs typeface="Cambria"/>
                <a:sym typeface="Cambria"/>
              </a:rPr>
              <a:t>3</a:t>
            </a:r>
            <a:endParaRPr b="0" i="0" sz="1300" u="none" cap="none" strike="noStrike">
              <a:solidFill>
                <a:schemeClr val="dk1"/>
              </a:solidFill>
              <a:latin typeface="Calibri"/>
              <a:ea typeface="Calibri"/>
              <a:cs typeface="Calibri"/>
              <a:sym typeface="Calibri"/>
            </a:endParaRPr>
          </a:p>
        </p:txBody>
      </p:sp>
      <p:sp>
        <p:nvSpPr>
          <p:cNvPr id="161" name="Google Shape;161;p6"/>
          <p:cNvSpPr/>
          <p:nvPr/>
        </p:nvSpPr>
        <p:spPr>
          <a:xfrm>
            <a:off x="1371600" y="3108960"/>
            <a:ext cx="425196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350"/>
              <a:buFont typeface="Cambria"/>
              <a:buNone/>
            </a:pPr>
            <a:r>
              <a:rPr b="1" i="0" lang="en-US" sz="1350" u="none" cap="none" strike="noStrike">
                <a:solidFill>
                  <a:srgbClr val="F9E795"/>
                </a:solidFill>
                <a:latin typeface="Cambria"/>
                <a:ea typeface="Cambria"/>
                <a:cs typeface="Cambria"/>
                <a:sym typeface="Cambria"/>
              </a:rPr>
              <a:t>Koolitatud tugiisikud</a:t>
            </a:r>
            <a:endParaRPr b="0" i="0" sz="1350" u="none" cap="none" strike="noStrike">
              <a:solidFill>
                <a:schemeClr val="dk1"/>
              </a:solidFill>
              <a:latin typeface="Calibri"/>
              <a:ea typeface="Calibri"/>
              <a:cs typeface="Calibri"/>
              <a:sym typeface="Calibri"/>
            </a:endParaRPr>
          </a:p>
        </p:txBody>
      </p:sp>
      <p:sp>
        <p:nvSpPr>
          <p:cNvPr id="162" name="Google Shape;162;p6"/>
          <p:cNvSpPr/>
          <p:nvPr/>
        </p:nvSpPr>
        <p:spPr>
          <a:xfrm>
            <a:off x="1371600" y="3410712"/>
            <a:ext cx="4251960" cy="411480"/>
          </a:xfrm>
          <a:prstGeom prst="rect">
            <a:avLst/>
          </a:prstGeom>
          <a:noFill/>
          <a:ln>
            <a:noFill/>
          </a:ln>
        </p:spPr>
        <p:txBody>
          <a:bodyPr anchorCtr="0" anchor="ctr" bIns="45700" lIns="91425" spcFirstLastPara="1" rIns="91425" wrap="square" tIns="45700">
            <a:noAutofit/>
          </a:bodyPr>
          <a:lstStyle/>
          <a:p>
            <a:pPr indent="0" lvl="0" marL="0" marR="0" rtl="0" algn="l">
              <a:lnSpc>
                <a:spcPct val="112000"/>
              </a:lnSpc>
              <a:spcBef>
                <a:spcPts val="0"/>
              </a:spcBef>
              <a:spcAft>
                <a:spcPts val="0"/>
              </a:spcAft>
              <a:buClr>
                <a:srgbClr val="FFFFFF"/>
              </a:buClr>
              <a:buSzPts val="1050"/>
              <a:buFont typeface="Calibri"/>
              <a:buNone/>
            </a:pPr>
            <a:r>
              <a:rPr b="0" i="0" lang="en-US" sz="1050" u="none" cap="none" strike="noStrike">
                <a:solidFill>
                  <a:srgbClr val="FFFFFF"/>
                </a:solidFill>
                <a:latin typeface="Calibri"/>
                <a:ea typeface="Calibri"/>
                <a:cs typeface="Calibri"/>
                <a:sym typeface="Calibri"/>
              </a:rPr>
              <a:t>Eraldi koolitus tugiisikutele ning võimalus omavahel tuttavaks saada ja kogemusi jagada.</a:t>
            </a:r>
            <a:endParaRPr b="0" i="0" sz="1050" u="none" cap="none" strike="noStrike">
              <a:solidFill>
                <a:schemeClr val="dk1"/>
              </a:solidFill>
              <a:latin typeface="Calibri"/>
              <a:ea typeface="Calibri"/>
              <a:cs typeface="Calibri"/>
              <a:sym typeface="Calibri"/>
            </a:endParaRPr>
          </a:p>
        </p:txBody>
      </p:sp>
      <p:sp>
        <p:nvSpPr>
          <p:cNvPr id="163" name="Google Shape;163;p6"/>
          <p:cNvSpPr/>
          <p:nvPr/>
        </p:nvSpPr>
        <p:spPr>
          <a:xfrm>
            <a:off x="6080760" y="2990088"/>
            <a:ext cx="5257800" cy="868680"/>
          </a:xfrm>
          <a:prstGeom prst="roundRect">
            <a:avLst>
              <a:gd fmla="val 8421" name="adj"/>
            </a:avLst>
          </a:prstGeom>
          <a:solidFill>
            <a:srgbClr val="2632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6"/>
          <p:cNvSpPr/>
          <p:nvPr/>
        </p:nvSpPr>
        <p:spPr>
          <a:xfrm>
            <a:off x="6263640" y="3172968"/>
            <a:ext cx="457200" cy="457200"/>
          </a:xfrm>
          <a:prstGeom prst="ellipse">
            <a:avLst/>
          </a:prstGeom>
          <a:solidFill>
            <a:srgbClr val="F9E7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6"/>
          <p:cNvSpPr/>
          <p:nvPr/>
        </p:nvSpPr>
        <p:spPr>
          <a:xfrm>
            <a:off x="6263640" y="3172968"/>
            <a:ext cx="4572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212B5C"/>
              </a:buClr>
              <a:buSzPts val="1300"/>
              <a:buFont typeface="Cambria"/>
              <a:buNone/>
            </a:pPr>
            <a:r>
              <a:rPr b="1" i="0" lang="en-US" sz="1300" u="none" cap="none" strike="noStrike">
                <a:solidFill>
                  <a:srgbClr val="212B5C"/>
                </a:solidFill>
                <a:latin typeface="Cambria"/>
                <a:ea typeface="Cambria"/>
                <a:cs typeface="Cambria"/>
                <a:sym typeface="Cambria"/>
              </a:rPr>
              <a:t>4</a:t>
            </a:r>
            <a:endParaRPr b="0" i="0" sz="1300" u="none" cap="none" strike="noStrike">
              <a:solidFill>
                <a:schemeClr val="dk1"/>
              </a:solidFill>
              <a:latin typeface="Calibri"/>
              <a:ea typeface="Calibri"/>
              <a:cs typeface="Calibri"/>
              <a:sym typeface="Calibri"/>
            </a:endParaRPr>
          </a:p>
        </p:txBody>
      </p:sp>
      <p:sp>
        <p:nvSpPr>
          <p:cNvPr id="166" name="Google Shape;166;p6"/>
          <p:cNvSpPr/>
          <p:nvPr/>
        </p:nvSpPr>
        <p:spPr>
          <a:xfrm>
            <a:off x="6903720" y="3108960"/>
            <a:ext cx="425196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350"/>
              <a:buFont typeface="Cambria"/>
              <a:buNone/>
            </a:pPr>
            <a:r>
              <a:rPr b="1" i="0" lang="en-US" sz="1350" u="none" cap="none" strike="noStrike">
                <a:solidFill>
                  <a:srgbClr val="F9E795"/>
                </a:solidFill>
                <a:latin typeface="Cambria"/>
                <a:ea typeface="Cambria"/>
                <a:cs typeface="Cambria"/>
                <a:sym typeface="Cambria"/>
              </a:rPr>
              <a:t>Muu tugi</a:t>
            </a:r>
            <a:endParaRPr b="0" i="0" sz="1350" u="none" cap="none" strike="noStrike">
              <a:solidFill>
                <a:schemeClr val="dk1"/>
              </a:solidFill>
              <a:latin typeface="Calibri"/>
              <a:ea typeface="Calibri"/>
              <a:cs typeface="Calibri"/>
              <a:sym typeface="Calibri"/>
            </a:endParaRPr>
          </a:p>
        </p:txBody>
      </p:sp>
      <p:sp>
        <p:nvSpPr>
          <p:cNvPr id="167" name="Google Shape;167;p6"/>
          <p:cNvSpPr/>
          <p:nvPr/>
        </p:nvSpPr>
        <p:spPr>
          <a:xfrm>
            <a:off x="6903720" y="3410712"/>
            <a:ext cx="4251960" cy="411480"/>
          </a:xfrm>
          <a:prstGeom prst="rect">
            <a:avLst/>
          </a:prstGeom>
          <a:noFill/>
          <a:ln>
            <a:noFill/>
          </a:ln>
        </p:spPr>
        <p:txBody>
          <a:bodyPr anchorCtr="0" anchor="ctr" bIns="45700" lIns="91425" spcFirstLastPara="1" rIns="91425" wrap="square" tIns="45700">
            <a:noAutofit/>
          </a:bodyPr>
          <a:lstStyle/>
          <a:p>
            <a:pPr indent="0" lvl="0" marL="0" marR="0" rtl="0" algn="l">
              <a:lnSpc>
                <a:spcPct val="112000"/>
              </a:lnSpc>
              <a:spcBef>
                <a:spcPts val="0"/>
              </a:spcBef>
              <a:spcAft>
                <a:spcPts val="0"/>
              </a:spcAft>
              <a:buClr>
                <a:srgbClr val="FFFFFF"/>
              </a:buClr>
              <a:buSzPts val="1050"/>
              <a:buFont typeface="Calibri"/>
              <a:buNone/>
            </a:pPr>
            <a:r>
              <a:rPr b="0" i="0" lang="en-US" sz="1050" u="none" cap="none" strike="noStrike">
                <a:solidFill>
                  <a:srgbClr val="FFFFFF"/>
                </a:solidFill>
                <a:latin typeface="Calibri"/>
                <a:ea typeface="Calibri"/>
                <a:cs typeface="Calibri"/>
                <a:sym typeface="Calibri"/>
              </a:rPr>
              <a:t>Transpordiinfo, ligipääsetavuse teadlikkuse koolitus korraldajatele, selge viidastus kohapeal.</a:t>
            </a:r>
            <a:endParaRPr b="0" i="0" sz="1050" u="none" cap="none" strike="noStrike">
              <a:solidFill>
                <a:schemeClr val="dk1"/>
              </a:solidFill>
              <a:latin typeface="Calibri"/>
              <a:ea typeface="Calibri"/>
              <a:cs typeface="Calibri"/>
              <a:sym typeface="Calibri"/>
            </a:endParaRPr>
          </a:p>
        </p:txBody>
      </p:sp>
      <p:sp>
        <p:nvSpPr>
          <p:cNvPr id="168" name="Google Shape;168;p6"/>
          <p:cNvSpPr/>
          <p:nvPr/>
        </p:nvSpPr>
        <p:spPr>
          <a:xfrm>
            <a:off x="548640" y="4023360"/>
            <a:ext cx="10789920" cy="50292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C9CBE8"/>
              </a:buClr>
              <a:buSzPts val="1250"/>
              <a:buFont typeface="Calibri"/>
              <a:buNone/>
            </a:pPr>
            <a:r>
              <a:rPr b="0" i="1" lang="en-US" sz="1250" u="none" cap="none" strike="noStrike">
                <a:solidFill>
                  <a:srgbClr val="C9CBE8"/>
                </a:solidFill>
                <a:latin typeface="Calibri"/>
                <a:ea typeface="Calibri"/>
                <a:cs typeface="Calibri"/>
                <a:sym typeface="Calibri"/>
              </a:rPr>
              <a:t>Vahetu ja kogukondlik mõju: rohkem erivajadustega noori osaleb kogukonna tegevustes, korraldajad ja KOV näevad, millised takistused seni osalemist vähendasid.</a:t>
            </a:r>
            <a:endParaRPr b="0" i="0" sz="1250" u="none" cap="none" strike="noStrike">
              <a:solidFill>
                <a:schemeClr val="dk1"/>
              </a:solidFill>
              <a:latin typeface="Calibri"/>
              <a:ea typeface="Calibri"/>
              <a:cs typeface="Calibri"/>
              <a:sym typeface="Calibri"/>
            </a:endParaRPr>
          </a:p>
        </p:txBody>
      </p:sp>
      <p:sp>
        <p:nvSpPr>
          <p:cNvPr id="169" name="Google Shape;169;p6"/>
          <p:cNvSpPr/>
          <p:nvPr/>
        </p:nvSpPr>
        <p:spPr>
          <a:xfrm>
            <a:off x="548640" y="4617720"/>
            <a:ext cx="10789920" cy="1600200"/>
          </a:xfrm>
          <a:prstGeom prst="roundRect">
            <a:avLst>
              <a:gd fmla="val 5714" name="adj"/>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6"/>
          <p:cNvSpPr/>
          <p:nvPr/>
        </p:nvSpPr>
        <p:spPr>
          <a:xfrm>
            <a:off x="868680" y="4754880"/>
            <a:ext cx="548640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600"/>
              <a:buFont typeface="Cambria"/>
              <a:buNone/>
            </a:pPr>
            <a:r>
              <a:rPr b="1" i="0" lang="en-US" sz="1600" u="none" cap="none" strike="noStrike">
                <a:solidFill>
                  <a:srgbClr val="212B5C"/>
                </a:solidFill>
                <a:latin typeface="Cambria"/>
                <a:ea typeface="Cambria"/>
                <a:cs typeface="Cambria"/>
                <a:sym typeface="Cambria"/>
              </a:rPr>
              <a:t>Võimalik KOV mõju</a:t>
            </a:r>
            <a:endParaRPr b="0" i="0" sz="1600" u="none" cap="none" strike="noStrike">
              <a:solidFill>
                <a:schemeClr val="dk1"/>
              </a:solidFill>
              <a:latin typeface="Calibri"/>
              <a:ea typeface="Calibri"/>
              <a:cs typeface="Calibri"/>
              <a:sym typeface="Calibri"/>
            </a:endParaRPr>
          </a:p>
        </p:txBody>
      </p:sp>
      <p:sp>
        <p:nvSpPr>
          <p:cNvPr id="171" name="Google Shape;171;p6"/>
          <p:cNvSpPr/>
          <p:nvPr/>
        </p:nvSpPr>
        <p:spPr>
          <a:xfrm>
            <a:off x="868680" y="5102352"/>
            <a:ext cx="10149840" cy="105156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212B5C"/>
              </a:buClr>
              <a:buSzPts val="1250"/>
              <a:buFont typeface="Calibri"/>
              <a:buNone/>
            </a:pPr>
            <a:r>
              <a:rPr b="0" i="0" lang="en-US" sz="1250" u="none" cap="none" strike="noStrike">
                <a:solidFill>
                  <a:srgbClr val="212B5C"/>
                </a:solidFill>
                <a:latin typeface="Calibri"/>
                <a:ea typeface="Calibri"/>
                <a:cs typeface="Calibri"/>
                <a:sym typeface="Calibri"/>
              </a:rPr>
              <a:t>Korraldajad dokumenteerivad, millised lahendused toimisid: ligipääsetav ruum, viipekeele tõlk ja </a:t>
            </a:r>
            <a:r>
              <a:rPr lang="en-US" sz="1250">
                <a:solidFill>
                  <a:srgbClr val="212B5C"/>
                </a:solidFill>
                <a:latin typeface="Calibri"/>
                <a:ea typeface="Calibri"/>
                <a:cs typeface="Calibri"/>
                <a:sym typeface="Calibri"/>
              </a:rPr>
              <a:t>tegevused tugiisikutele</a:t>
            </a:r>
            <a:r>
              <a:rPr b="0" i="0" lang="en-US" sz="1250" u="none" cap="none" strike="noStrike">
                <a:solidFill>
                  <a:srgbClr val="212B5C"/>
                </a:solidFill>
                <a:latin typeface="Calibri"/>
                <a:ea typeface="Calibri"/>
                <a:cs typeface="Calibri"/>
                <a:sym typeface="Calibri"/>
              </a:rPr>
              <a:t>. See kogemus jõuab noorsootöötajate võrgustikku ja KOV-ini, kes </a:t>
            </a:r>
            <a:r>
              <a:rPr lang="en-US" sz="1250">
                <a:solidFill>
                  <a:srgbClr val="212B5C"/>
                </a:solidFill>
                <a:latin typeface="Calibri"/>
                <a:ea typeface="Calibri"/>
                <a:cs typeface="Calibri"/>
                <a:sym typeface="Calibri"/>
              </a:rPr>
              <a:t>hakkavad</a:t>
            </a:r>
            <a:r>
              <a:rPr b="0" i="0" lang="en-US" sz="1250" u="none" cap="none" strike="noStrike">
                <a:solidFill>
                  <a:srgbClr val="212B5C"/>
                </a:solidFill>
                <a:latin typeface="Calibri"/>
                <a:ea typeface="Calibri"/>
                <a:cs typeface="Calibri"/>
                <a:sym typeface="Calibri"/>
              </a:rPr>
              <a:t> neid praktikaid nõudma tulevaste ürituste rahastuse tingimustes või juhendmaterjalides. Nii võib ühest üritusest kujuneda korduvkasutatav ligipääsetavuse hea tava.</a:t>
            </a:r>
            <a:endParaRPr b="0" i="0" sz="1250" u="none" cap="none" strike="noStrike">
              <a:solidFill>
                <a:schemeClr val="dk1"/>
              </a:solidFill>
              <a:latin typeface="Calibri"/>
              <a:ea typeface="Calibri"/>
              <a:cs typeface="Calibri"/>
              <a:sym typeface="Calibri"/>
            </a:endParaRPr>
          </a:p>
        </p:txBody>
      </p:sp>
      <p:sp>
        <p:nvSpPr>
          <p:cNvPr id="172" name="Google Shape;172;p6"/>
          <p:cNvSpPr/>
          <p:nvPr/>
        </p:nvSpPr>
        <p:spPr>
          <a:xfrm>
            <a:off x="11521440" y="6492240"/>
            <a:ext cx="457200" cy="27432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B85"/>
              </a:buClr>
              <a:buSzPts val="1000"/>
              <a:buFont typeface="Calibri"/>
              <a:buNone/>
            </a:pPr>
            <a:r>
              <a:rPr b="0" i="0" lang="en-US" sz="1000" u="none" cap="none" strike="noStrike">
                <a:solidFill>
                  <a:srgbClr val="6B6B85"/>
                </a:solidFill>
                <a:latin typeface="Calibri"/>
                <a:ea typeface="Calibri"/>
                <a:cs typeface="Calibri"/>
                <a:sym typeface="Calibri"/>
              </a:rPr>
              <a:t>6</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7" name="Shape 177"/>
        <p:cNvGrpSpPr/>
        <p:nvPr/>
      </p:nvGrpSpPr>
      <p:grpSpPr>
        <a:xfrm>
          <a:off x="0" y="0"/>
          <a:ext cx="0" cy="0"/>
          <a:chOff x="0" y="0"/>
          <a:chExt cx="0" cy="0"/>
        </a:xfrm>
      </p:grpSpPr>
      <p:sp>
        <p:nvSpPr>
          <p:cNvPr id="178" name="Google Shape;178;p7"/>
          <p:cNvSpPr/>
          <p:nvPr/>
        </p:nvSpPr>
        <p:spPr>
          <a:xfrm>
            <a:off x="548640" y="457200"/>
            <a:ext cx="731520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200"/>
              <a:buFont typeface="Calibri"/>
              <a:buNone/>
            </a:pPr>
            <a:r>
              <a:rPr b="1" i="0" lang="en-US" sz="1200" u="none" cap="none" strike="noStrike">
                <a:solidFill>
                  <a:srgbClr val="F96167"/>
                </a:solidFill>
                <a:latin typeface="Calibri"/>
                <a:ea typeface="Calibri"/>
                <a:cs typeface="Calibri"/>
                <a:sym typeface="Calibri"/>
              </a:rPr>
              <a:t>MÕJUVIISID</a:t>
            </a:r>
            <a:endParaRPr b="0" i="0" sz="1200" u="none" cap="none" strike="noStrike">
              <a:solidFill>
                <a:schemeClr val="dk1"/>
              </a:solidFill>
              <a:latin typeface="Calibri"/>
              <a:ea typeface="Calibri"/>
              <a:cs typeface="Calibri"/>
              <a:sym typeface="Calibri"/>
            </a:endParaRPr>
          </a:p>
        </p:txBody>
      </p:sp>
      <p:sp>
        <p:nvSpPr>
          <p:cNvPr id="179" name="Google Shape;179;p7"/>
          <p:cNvSpPr/>
          <p:nvPr/>
        </p:nvSpPr>
        <p:spPr>
          <a:xfrm>
            <a:off x="548640" y="749808"/>
            <a:ext cx="10515600" cy="8229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3200"/>
              <a:buFont typeface="Cambria"/>
              <a:buNone/>
            </a:pPr>
            <a:r>
              <a:rPr b="1" i="0" lang="en-US" sz="3200" u="none" cap="none" strike="noStrike">
                <a:solidFill>
                  <a:srgbClr val="212B5C"/>
                </a:solidFill>
                <a:latin typeface="Cambria"/>
                <a:ea typeface="Cambria"/>
                <a:cs typeface="Cambria"/>
                <a:sym typeface="Cambria"/>
              </a:rPr>
              <a:t>Millised projektid mõjutavad poliitikat?</a:t>
            </a:r>
            <a:endParaRPr b="0" i="0" sz="3200" u="none" cap="none" strike="noStrike">
              <a:solidFill>
                <a:schemeClr val="dk1"/>
              </a:solidFill>
              <a:latin typeface="Calibri"/>
              <a:ea typeface="Calibri"/>
              <a:cs typeface="Calibri"/>
              <a:sym typeface="Calibri"/>
            </a:endParaRPr>
          </a:p>
        </p:txBody>
      </p:sp>
      <p:sp>
        <p:nvSpPr>
          <p:cNvPr id="180" name="Google Shape;180;p7"/>
          <p:cNvSpPr/>
          <p:nvPr/>
        </p:nvSpPr>
        <p:spPr>
          <a:xfrm>
            <a:off x="548640" y="1737360"/>
            <a:ext cx="5212080" cy="2880360"/>
          </a:xfrm>
          <a:prstGeom prst="roundRect">
            <a:avLst>
              <a:gd fmla="val 3175"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7"/>
          <p:cNvSpPr/>
          <p:nvPr/>
        </p:nvSpPr>
        <p:spPr>
          <a:xfrm>
            <a:off x="868680" y="2057400"/>
            <a:ext cx="502920" cy="502920"/>
          </a:xfrm>
          <a:prstGeom prst="ellipse">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7"/>
          <p:cNvSpPr/>
          <p:nvPr/>
        </p:nvSpPr>
        <p:spPr>
          <a:xfrm>
            <a:off x="868680" y="2057400"/>
            <a:ext cx="50292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430"/>
              <a:buFont typeface="Cambria"/>
              <a:buNone/>
            </a:pPr>
            <a:r>
              <a:rPr b="1" lang="en-US" sz="1430">
                <a:solidFill>
                  <a:srgbClr val="FFFFFF"/>
                </a:solidFill>
                <a:latin typeface="Cambria"/>
                <a:ea typeface="Cambria"/>
                <a:cs typeface="Cambria"/>
                <a:sym typeface="Cambria"/>
              </a:rPr>
              <a:t>O</a:t>
            </a:r>
            <a:endParaRPr b="0" i="0" sz="1430" u="none" cap="none" strike="noStrike">
              <a:solidFill>
                <a:schemeClr val="dk1"/>
              </a:solidFill>
              <a:latin typeface="Calibri"/>
              <a:ea typeface="Calibri"/>
              <a:cs typeface="Calibri"/>
              <a:sym typeface="Calibri"/>
            </a:endParaRPr>
          </a:p>
        </p:txBody>
      </p:sp>
      <p:sp>
        <p:nvSpPr>
          <p:cNvPr id="183" name="Google Shape;183;p7"/>
          <p:cNvSpPr/>
          <p:nvPr/>
        </p:nvSpPr>
        <p:spPr>
          <a:xfrm>
            <a:off x="1554480" y="2084832"/>
            <a:ext cx="393192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800"/>
              <a:buFont typeface="Cambria"/>
              <a:buNone/>
            </a:pPr>
            <a:r>
              <a:rPr b="1" i="0" lang="en-US" sz="1800" u="none" cap="none" strike="noStrike">
                <a:solidFill>
                  <a:srgbClr val="212B5C"/>
                </a:solidFill>
                <a:latin typeface="Cambria"/>
                <a:ea typeface="Cambria"/>
                <a:cs typeface="Cambria"/>
                <a:sym typeface="Cambria"/>
              </a:rPr>
              <a:t>Otsene mõju</a:t>
            </a:r>
            <a:endParaRPr b="0" i="0" sz="1800" u="none" cap="none" strike="noStrike">
              <a:solidFill>
                <a:schemeClr val="dk1"/>
              </a:solidFill>
              <a:latin typeface="Calibri"/>
              <a:ea typeface="Calibri"/>
              <a:cs typeface="Calibri"/>
              <a:sym typeface="Calibri"/>
            </a:endParaRPr>
          </a:p>
        </p:txBody>
      </p:sp>
      <p:sp>
        <p:nvSpPr>
          <p:cNvPr id="184" name="Google Shape;184;p7"/>
          <p:cNvSpPr/>
          <p:nvPr/>
        </p:nvSpPr>
        <p:spPr>
          <a:xfrm>
            <a:off x="868680" y="2743200"/>
            <a:ext cx="4572000" cy="1737360"/>
          </a:xfrm>
          <a:prstGeom prst="rect">
            <a:avLst/>
          </a:prstGeom>
          <a:noFill/>
          <a:ln>
            <a:noFill/>
          </a:ln>
        </p:spPr>
        <p:txBody>
          <a:bodyPr anchorCtr="0" anchor="ctr" bIns="45700" lIns="91425" spcFirstLastPara="1" rIns="91425" wrap="square" tIns="45700">
            <a:noAutofit/>
          </a:bodyPr>
          <a:lstStyle/>
          <a:p>
            <a:pPr indent="-342900" lvl="0" marL="342900" marR="0" rtl="0" algn="l">
              <a:lnSpc>
                <a:spcPct val="130000"/>
              </a:lnSpc>
              <a:spcBef>
                <a:spcPts val="0"/>
              </a:spcBef>
              <a:spcAft>
                <a:spcPts val="0"/>
              </a:spcAft>
              <a:buClr>
                <a:srgbClr val="26264A"/>
              </a:buClr>
              <a:buSzPts val="1350"/>
              <a:buFont typeface="Calibri"/>
              <a:buChar char="•"/>
            </a:pPr>
            <a:r>
              <a:rPr b="0" i="0" lang="en-US" sz="1350" u="none" cap="none" strike="noStrike">
                <a:solidFill>
                  <a:srgbClr val="26264A"/>
                </a:solidFill>
                <a:latin typeface="Calibri"/>
                <a:ea typeface="Calibri"/>
                <a:cs typeface="Calibri"/>
                <a:sym typeface="Calibri"/>
              </a:rPr>
              <a:t>Konkreetne ettepanek KOV-ile (nt eelnõu volikogule)</a:t>
            </a:r>
            <a:endParaRPr b="0" i="0" sz="1350" u="none" cap="none" strike="noStrike">
              <a:solidFill>
                <a:schemeClr val="dk1"/>
              </a:solidFill>
              <a:latin typeface="Calibri"/>
              <a:ea typeface="Calibri"/>
              <a:cs typeface="Calibri"/>
              <a:sym typeface="Calibri"/>
            </a:endParaRPr>
          </a:p>
          <a:p>
            <a:pPr indent="-342900" lvl="0" marL="342900" marR="0" rtl="0" algn="l">
              <a:lnSpc>
                <a:spcPct val="130000"/>
              </a:lnSpc>
              <a:spcBef>
                <a:spcPts val="0"/>
              </a:spcBef>
              <a:spcAft>
                <a:spcPts val="0"/>
              </a:spcAft>
              <a:buClr>
                <a:srgbClr val="26264A"/>
              </a:buClr>
              <a:buSzPts val="1350"/>
              <a:buFont typeface="Calibri"/>
              <a:buChar char="•"/>
            </a:pPr>
            <a:r>
              <a:rPr b="0" i="0" lang="en-US" sz="1350" u="none" cap="none" strike="noStrike">
                <a:solidFill>
                  <a:srgbClr val="26264A"/>
                </a:solidFill>
                <a:latin typeface="Calibri"/>
                <a:ea typeface="Calibri"/>
                <a:cs typeface="Calibri"/>
                <a:sym typeface="Calibri"/>
              </a:rPr>
              <a:t>Osalemine avalikul arutelul või komisjoni istungil</a:t>
            </a:r>
            <a:endParaRPr b="0" i="0" sz="1350" u="none" cap="none" strike="noStrike">
              <a:solidFill>
                <a:schemeClr val="dk1"/>
              </a:solidFill>
              <a:latin typeface="Calibri"/>
              <a:ea typeface="Calibri"/>
              <a:cs typeface="Calibri"/>
              <a:sym typeface="Calibri"/>
            </a:endParaRPr>
          </a:p>
          <a:p>
            <a:pPr indent="-342900" lvl="0" marL="342900" marR="0" rtl="0" algn="l">
              <a:lnSpc>
                <a:spcPct val="130000"/>
              </a:lnSpc>
              <a:spcBef>
                <a:spcPts val="0"/>
              </a:spcBef>
              <a:spcAft>
                <a:spcPts val="0"/>
              </a:spcAft>
              <a:buClr>
                <a:srgbClr val="26264A"/>
              </a:buClr>
              <a:buSzPts val="1350"/>
              <a:buFont typeface="Calibri"/>
              <a:buChar char="•"/>
            </a:pPr>
            <a:r>
              <a:rPr b="0" i="0" lang="en-US" sz="1350" u="none" cap="none" strike="noStrike">
                <a:solidFill>
                  <a:srgbClr val="26264A"/>
                </a:solidFill>
                <a:latin typeface="Calibri"/>
                <a:ea typeface="Calibri"/>
                <a:cs typeface="Calibri"/>
                <a:sym typeface="Calibri"/>
              </a:rPr>
              <a:t>Huvikaitsetegevus ja pöördumine otsustaja poole</a:t>
            </a:r>
            <a:endParaRPr b="0" i="0" sz="1350" u="none" cap="none" strike="noStrike">
              <a:solidFill>
                <a:schemeClr val="dk1"/>
              </a:solidFill>
              <a:latin typeface="Calibri"/>
              <a:ea typeface="Calibri"/>
              <a:cs typeface="Calibri"/>
              <a:sym typeface="Calibri"/>
            </a:endParaRPr>
          </a:p>
          <a:p>
            <a:pPr indent="-342900" lvl="0" marL="342900" marR="0" rtl="0" algn="l">
              <a:lnSpc>
                <a:spcPct val="130000"/>
              </a:lnSpc>
              <a:spcBef>
                <a:spcPts val="0"/>
              </a:spcBef>
              <a:spcAft>
                <a:spcPts val="0"/>
              </a:spcAft>
              <a:buClr>
                <a:srgbClr val="26264A"/>
              </a:buClr>
              <a:buSzPts val="1350"/>
              <a:buFont typeface="Calibri"/>
              <a:buChar char="•"/>
            </a:pPr>
            <a:r>
              <a:rPr b="0" i="0" lang="en-US" sz="1350" u="none" cap="none" strike="noStrike">
                <a:solidFill>
                  <a:srgbClr val="26264A"/>
                </a:solidFill>
                <a:latin typeface="Calibri"/>
                <a:ea typeface="Calibri"/>
                <a:cs typeface="Calibri"/>
                <a:sym typeface="Calibri"/>
              </a:rPr>
              <a:t>Ettepanek kaasavasse eelarvesse</a:t>
            </a:r>
            <a:endParaRPr b="0" i="0" sz="1350" u="none" cap="none" strike="noStrike">
              <a:solidFill>
                <a:schemeClr val="dk1"/>
              </a:solidFill>
              <a:latin typeface="Calibri"/>
              <a:ea typeface="Calibri"/>
              <a:cs typeface="Calibri"/>
              <a:sym typeface="Calibri"/>
            </a:endParaRPr>
          </a:p>
        </p:txBody>
      </p:sp>
      <p:sp>
        <p:nvSpPr>
          <p:cNvPr id="185" name="Google Shape;185;p7"/>
          <p:cNvSpPr/>
          <p:nvPr/>
        </p:nvSpPr>
        <p:spPr>
          <a:xfrm>
            <a:off x="6035040" y="1737360"/>
            <a:ext cx="5212080" cy="2880360"/>
          </a:xfrm>
          <a:prstGeom prst="roundRect">
            <a:avLst>
              <a:gd fmla="val 3175"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7"/>
          <p:cNvSpPr/>
          <p:nvPr/>
        </p:nvSpPr>
        <p:spPr>
          <a:xfrm>
            <a:off x="6355080" y="2057400"/>
            <a:ext cx="502920" cy="50292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7"/>
          <p:cNvSpPr/>
          <p:nvPr/>
        </p:nvSpPr>
        <p:spPr>
          <a:xfrm>
            <a:off x="6355080" y="2057400"/>
            <a:ext cx="50292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430"/>
              <a:buFont typeface="Cambria"/>
              <a:buNone/>
            </a:pPr>
            <a:r>
              <a:rPr b="1" i="0" lang="en-US" sz="1430" u="none" cap="none" strike="noStrike">
                <a:solidFill>
                  <a:srgbClr val="FFFFFF"/>
                </a:solidFill>
                <a:latin typeface="Cambria"/>
                <a:ea typeface="Cambria"/>
                <a:cs typeface="Cambria"/>
                <a:sym typeface="Cambria"/>
              </a:rPr>
              <a:t>K</a:t>
            </a:r>
            <a:endParaRPr b="0" i="0" sz="1430" u="none" cap="none" strike="noStrike">
              <a:solidFill>
                <a:schemeClr val="dk1"/>
              </a:solidFill>
              <a:latin typeface="Calibri"/>
              <a:ea typeface="Calibri"/>
              <a:cs typeface="Calibri"/>
              <a:sym typeface="Calibri"/>
            </a:endParaRPr>
          </a:p>
        </p:txBody>
      </p:sp>
      <p:sp>
        <p:nvSpPr>
          <p:cNvPr id="188" name="Google Shape;188;p7"/>
          <p:cNvSpPr/>
          <p:nvPr/>
        </p:nvSpPr>
        <p:spPr>
          <a:xfrm>
            <a:off x="7040880" y="2084832"/>
            <a:ext cx="393192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800"/>
              <a:buFont typeface="Cambria"/>
              <a:buNone/>
            </a:pPr>
            <a:r>
              <a:rPr b="1" i="0" lang="en-US" sz="1800" u="none" cap="none" strike="noStrike">
                <a:solidFill>
                  <a:srgbClr val="212B5C"/>
                </a:solidFill>
                <a:latin typeface="Cambria"/>
                <a:ea typeface="Cambria"/>
                <a:cs typeface="Cambria"/>
                <a:sym typeface="Cambria"/>
              </a:rPr>
              <a:t>Kaudne mõju</a:t>
            </a:r>
            <a:endParaRPr b="0" i="0" sz="1800" u="none" cap="none" strike="noStrike">
              <a:solidFill>
                <a:schemeClr val="dk1"/>
              </a:solidFill>
              <a:latin typeface="Calibri"/>
              <a:ea typeface="Calibri"/>
              <a:cs typeface="Calibri"/>
              <a:sym typeface="Calibri"/>
            </a:endParaRPr>
          </a:p>
        </p:txBody>
      </p:sp>
      <p:sp>
        <p:nvSpPr>
          <p:cNvPr id="189" name="Google Shape;189;p7"/>
          <p:cNvSpPr/>
          <p:nvPr/>
        </p:nvSpPr>
        <p:spPr>
          <a:xfrm>
            <a:off x="6355080" y="2743200"/>
            <a:ext cx="4572000" cy="1737360"/>
          </a:xfrm>
          <a:prstGeom prst="rect">
            <a:avLst/>
          </a:prstGeom>
          <a:noFill/>
          <a:ln>
            <a:noFill/>
          </a:ln>
        </p:spPr>
        <p:txBody>
          <a:bodyPr anchorCtr="0" anchor="ctr" bIns="45700" lIns="91425" spcFirstLastPara="1" rIns="91425" wrap="square" tIns="45700">
            <a:noAutofit/>
          </a:bodyPr>
          <a:lstStyle/>
          <a:p>
            <a:pPr indent="-342900" lvl="0" marL="342900" marR="0" rtl="0" algn="l">
              <a:lnSpc>
                <a:spcPct val="130000"/>
              </a:lnSpc>
              <a:spcBef>
                <a:spcPts val="0"/>
              </a:spcBef>
              <a:spcAft>
                <a:spcPts val="0"/>
              </a:spcAft>
              <a:buClr>
                <a:srgbClr val="26264A"/>
              </a:buClr>
              <a:buSzPts val="1350"/>
              <a:buFont typeface="Calibri"/>
              <a:buChar char="•"/>
            </a:pPr>
            <a:r>
              <a:rPr b="0" i="0" lang="en-US" sz="1350" u="none" cap="none" strike="noStrike">
                <a:solidFill>
                  <a:srgbClr val="26264A"/>
                </a:solidFill>
                <a:latin typeface="Calibri"/>
                <a:ea typeface="Calibri"/>
                <a:cs typeface="Calibri"/>
                <a:sym typeface="Calibri"/>
              </a:rPr>
              <a:t>Teadlikkuse tõstmine, nt meediakajastus</a:t>
            </a:r>
            <a:endParaRPr b="0" i="0" sz="1350" u="none" cap="none" strike="noStrike">
              <a:solidFill>
                <a:schemeClr val="dk1"/>
              </a:solidFill>
              <a:latin typeface="Calibri"/>
              <a:ea typeface="Calibri"/>
              <a:cs typeface="Calibri"/>
              <a:sym typeface="Calibri"/>
            </a:endParaRPr>
          </a:p>
          <a:p>
            <a:pPr indent="-342900" lvl="0" marL="342900" marR="0" rtl="0" algn="l">
              <a:lnSpc>
                <a:spcPct val="130000"/>
              </a:lnSpc>
              <a:spcBef>
                <a:spcPts val="0"/>
              </a:spcBef>
              <a:spcAft>
                <a:spcPts val="0"/>
              </a:spcAft>
              <a:buClr>
                <a:srgbClr val="26264A"/>
              </a:buClr>
              <a:buSzPts val="1350"/>
              <a:buFont typeface="Calibri"/>
              <a:buChar char="•"/>
            </a:pPr>
            <a:r>
              <a:rPr b="0" i="0" lang="en-US" sz="1350" u="none" cap="none" strike="noStrike">
                <a:solidFill>
                  <a:srgbClr val="26264A"/>
                </a:solidFill>
                <a:latin typeface="Calibri"/>
                <a:ea typeface="Calibri"/>
                <a:cs typeface="Calibri"/>
                <a:sym typeface="Calibri"/>
              </a:rPr>
              <a:t>Avaliku diskussiooni algatamine</a:t>
            </a:r>
            <a:endParaRPr b="0" i="0" sz="1350" u="none" cap="none" strike="noStrike">
              <a:solidFill>
                <a:schemeClr val="dk1"/>
              </a:solidFill>
              <a:latin typeface="Calibri"/>
              <a:ea typeface="Calibri"/>
              <a:cs typeface="Calibri"/>
              <a:sym typeface="Calibri"/>
            </a:endParaRPr>
          </a:p>
          <a:p>
            <a:pPr indent="-342900" lvl="0" marL="342900" marR="0" rtl="0" algn="l">
              <a:lnSpc>
                <a:spcPct val="130000"/>
              </a:lnSpc>
              <a:spcBef>
                <a:spcPts val="0"/>
              </a:spcBef>
              <a:spcAft>
                <a:spcPts val="0"/>
              </a:spcAft>
              <a:buClr>
                <a:schemeClr val="dk1"/>
              </a:buClr>
              <a:buSzPts val="1350"/>
              <a:buFont typeface="Calibri"/>
              <a:buChar char="•"/>
            </a:pPr>
            <a:r>
              <a:rPr lang="en-US" sz="1200">
                <a:solidFill>
                  <a:schemeClr val="dk1"/>
                </a:solidFill>
              </a:rPr>
              <a:t>Otsustajad reageerivad hiljem, nt järgmise eelarve või arengukava uuendamisel.</a:t>
            </a:r>
            <a:endParaRPr b="0" i="0" sz="1350" u="none" cap="none" strike="noStrike">
              <a:solidFill>
                <a:schemeClr val="dk1"/>
              </a:solidFill>
              <a:latin typeface="Calibri"/>
              <a:ea typeface="Calibri"/>
              <a:cs typeface="Calibri"/>
              <a:sym typeface="Calibri"/>
            </a:endParaRPr>
          </a:p>
          <a:p>
            <a:pPr indent="-342900" lvl="0" marL="342900" marR="0" rtl="0" algn="l">
              <a:lnSpc>
                <a:spcPct val="130000"/>
              </a:lnSpc>
              <a:spcBef>
                <a:spcPts val="0"/>
              </a:spcBef>
              <a:spcAft>
                <a:spcPts val="0"/>
              </a:spcAft>
              <a:buClr>
                <a:srgbClr val="26264A"/>
              </a:buClr>
              <a:buSzPts val="1350"/>
              <a:buFont typeface="Calibri"/>
              <a:buChar char="•"/>
            </a:pPr>
            <a:r>
              <a:rPr b="0" i="0" lang="en-US" sz="1350" u="none" cap="none" strike="noStrike">
                <a:solidFill>
                  <a:srgbClr val="26264A"/>
                </a:solidFill>
                <a:latin typeface="Calibri"/>
                <a:ea typeface="Calibri"/>
                <a:cs typeface="Calibri"/>
                <a:sym typeface="Calibri"/>
              </a:rPr>
              <a:t>Kogemus võib jõuda järgmisse arengukavasse</a:t>
            </a:r>
            <a:endParaRPr b="0" i="0" sz="1350" u="none" cap="none" strike="noStrike">
              <a:solidFill>
                <a:schemeClr val="dk1"/>
              </a:solidFill>
              <a:latin typeface="Calibri"/>
              <a:ea typeface="Calibri"/>
              <a:cs typeface="Calibri"/>
              <a:sym typeface="Calibri"/>
            </a:endParaRPr>
          </a:p>
        </p:txBody>
      </p:sp>
      <p:sp>
        <p:nvSpPr>
          <p:cNvPr id="190" name="Google Shape;190;p7"/>
          <p:cNvSpPr/>
          <p:nvPr/>
        </p:nvSpPr>
        <p:spPr>
          <a:xfrm>
            <a:off x="548640" y="4846320"/>
            <a:ext cx="11064240" cy="1417320"/>
          </a:xfrm>
          <a:prstGeom prst="roundRect">
            <a:avLst>
              <a:gd fmla="val 6452" name="adj"/>
            </a:avLst>
          </a:prstGeom>
          <a:solidFill>
            <a:srgbClr val="F9E7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7"/>
          <p:cNvSpPr/>
          <p:nvPr/>
        </p:nvSpPr>
        <p:spPr>
          <a:xfrm>
            <a:off x="868680" y="4956048"/>
            <a:ext cx="365760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200"/>
              <a:buFont typeface="Calibri"/>
              <a:buNone/>
            </a:pPr>
            <a:r>
              <a:rPr b="1" i="0" lang="en-US" sz="1200" u="none" cap="none" strike="noStrike">
                <a:solidFill>
                  <a:srgbClr val="212B5C"/>
                </a:solidFill>
                <a:latin typeface="Calibri"/>
                <a:ea typeface="Calibri"/>
                <a:cs typeface="Calibri"/>
                <a:sym typeface="Calibri"/>
              </a:rPr>
              <a:t>Elulised näited</a:t>
            </a:r>
            <a:endParaRPr b="0" i="0" sz="1200" u="none" cap="none" strike="noStrike">
              <a:solidFill>
                <a:schemeClr val="dk1"/>
              </a:solidFill>
              <a:latin typeface="Calibri"/>
              <a:ea typeface="Calibri"/>
              <a:cs typeface="Calibri"/>
              <a:sym typeface="Calibri"/>
            </a:endParaRPr>
          </a:p>
        </p:txBody>
      </p:sp>
      <p:sp>
        <p:nvSpPr>
          <p:cNvPr id="192" name="Google Shape;192;p7"/>
          <p:cNvSpPr/>
          <p:nvPr/>
        </p:nvSpPr>
        <p:spPr>
          <a:xfrm>
            <a:off x="868680" y="5285232"/>
            <a:ext cx="3429000" cy="86868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212B5C"/>
              </a:buClr>
              <a:buSzPts val="1200"/>
              <a:buFont typeface="Calibri"/>
              <a:buNone/>
            </a:pPr>
            <a:r>
              <a:rPr b="1" i="0" lang="en-US" sz="1200" u="none" cap="none" strike="noStrike">
                <a:solidFill>
                  <a:srgbClr val="212B5C"/>
                </a:solidFill>
                <a:latin typeface="Calibri"/>
                <a:ea typeface="Calibri"/>
                <a:cs typeface="Calibri"/>
                <a:sym typeface="Calibri"/>
              </a:rPr>
              <a:t>Ligipääsetav üritus</a:t>
            </a:r>
            <a:endParaRPr b="0" i="0" sz="12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26264A"/>
              </a:buClr>
              <a:buSzPts val="1200"/>
              <a:buFont typeface="Calibri"/>
              <a:buNone/>
            </a:pPr>
            <a:r>
              <a:rPr b="0" i="0" lang="en-US" sz="1200" u="none" cap="none" strike="noStrike">
                <a:solidFill>
                  <a:srgbClr val="26264A"/>
                </a:solidFill>
                <a:latin typeface="Calibri"/>
                <a:ea typeface="Calibri"/>
                <a:cs typeface="Calibri"/>
                <a:sym typeface="Calibri"/>
              </a:rPr>
              <a:t>näitab tegelikke takistusi</a:t>
            </a:r>
            <a:endParaRPr b="0" i="0" sz="1200" u="none" cap="none" strike="noStrike">
              <a:solidFill>
                <a:schemeClr val="dk1"/>
              </a:solidFill>
              <a:latin typeface="Calibri"/>
              <a:ea typeface="Calibri"/>
              <a:cs typeface="Calibri"/>
              <a:sym typeface="Calibri"/>
            </a:endParaRPr>
          </a:p>
        </p:txBody>
      </p:sp>
      <p:sp>
        <p:nvSpPr>
          <p:cNvPr id="193" name="Google Shape;193;p7"/>
          <p:cNvSpPr/>
          <p:nvPr/>
        </p:nvSpPr>
        <p:spPr>
          <a:xfrm>
            <a:off x="4434840" y="5285232"/>
            <a:ext cx="3429000" cy="86868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212B5C"/>
              </a:buClr>
              <a:buSzPts val="1200"/>
              <a:buFont typeface="Calibri"/>
              <a:buNone/>
            </a:pPr>
            <a:r>
              <a:rPr b="1" i="0" lang="en-US" sz="1200" u="none" cap="none" strike="noStrike">
                <a:solidFill>
                  <a:srgbClr val="212B5C"/>
                </a:solidFill>
                <a:latin typeface="Calibri"/>
                <a:ea typeface="Calibri"/>
                <a:cs typeface="Calibri"/>
                <a:sym typeface="Calibri"/>
              </a:rPr>
              <a:t>Noorte transpordiküsitlus</a:t>
            </a:r>
            <a:endParaRPr b="0" i="0" sz="12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26264A"/>
              </a:buClr>
              <a:buSzPts val="1200"/>
              <a:buFont typeface="Calibri"/>
              <a:buNone/>
            </a:pPr>
            <a:r>
              <a:rPr b="0" i="0" lang="en-US" sz="1200" u="none" cap="none" strike="noStrike">
                <a:solidFill>
                  <a:srgbClr val="26264A"/>
                </a:solidFill>
                <a:latin typeface="Calibri"/>
                <a:ea typeface="Calibri"/>
                <a:cs typeface="Calibri"/>
                <a:sym typeface="Calibri"/>
              </a:rPr>
              <a:t>annab KOV-ile andmeid aruteluks</a:t>
            </a:r>
            <a:endParaRPr b="0" i="0" sz="1200" u="none" cap="none" strike="noStrike">
              <a:solidFill>
                <a:schemeClr val="dk1"/>
              </a:solidFill>
              <a:latin typeface="Calibri"/>
              <a:ea typeface="Calibri"/>
              <a:cs typeface="Calibri"/>
              <a:sym typeface="Calibri"/>
            </a:endParaRPr>
          </a:p>
        </p:txBody>
      </p:sp>
      <p:sp>
        <p:nvSpPr>
          <p:cNvPr id="194" name="Google Shape;194;p7"/>
          <p:cNvSpPr/>
          <p:nvPr/>
        </p:nvSpPr>
        <p:spPr>
          <a:xfrm>
            <a:off x="8001000" y="5285232"/>
            <a:ext cx="3383280" cy="86868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212B5C"/>
              </a:buClr>
              <a:buSzPts val="1200"/>
              <a:buFont typeface="Calibri"/>
              <a:buNone/>
            </a:pPr>
            <a:r>
              <a:rPr b="1" i="0" lang="en-US" sz="1200" u="none" cap="none" strike="noStrike">
                <a:solidFill>
                  <a:srgbClr val="212B5C"/>
                </a:solidFill>
                <a:latin typeface="Calibri"/>
                <a:ea typeface="Calibri"/>
                <a:cs typeface="Calibri"/>
                <a:sym typeface="Calibri"/>
              </a:rPr>
              <a:t>Kaasav noortefoorum</a:t>
            </a:r>
            <a:endParaRPr b="0" i="0" sz="12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26264A"/>
              </a:buClr>
              <a:buSzPts val="1200"/>
              <a:buFont typeface="Calibri"/>
              <a:buNone/>
            </a:pPr>
            <a:r>
              <a:rPr b="0" i="0" lang="en-US" sz="1200" u="none" cap="none" strike="noStrike">
                <a:solidFill>
                  <a:srgbClr val="26264A"/>
                </a:solidFill>
                <a:latin typeface="Calibri"/>
                <a:ea typeface="Calibri"/>
                <a:cs typeface="Calibri"/>
                <a:sym typeface="Calibri"/>
              </a:rPr>
              <a:t>toob ettepanekud otse volikogusse</a:t>
            </a:r>
            <a:endParaRPr b="0" i="0" sz="1200" u="none" cap="none" strike="noStrike">
              <a:solidFill>
                <a:schemeClr val="dk1"/>
              </a:solidFill>
              <a:latin typeface="Calibri"/>
              <a:ea typeface="Calibri"/>
              <a:cs typeface="Calibri"/>
              <a:sym typeface="Calibri"/>
            </a:endParaRPr>
          </a:p>
        </p:txBody>
      </p:sp>
      <p:sp>
        <p:nvSpPr>
          <p:cNvPr id="195" name="Google Shape;195;p7"/>
          <p:cNvSpPr/>
          <p:nvPr/>
        </p:nvSpPr>
        <p:spPr>
          <a:xfrm>
            <a:off x="11521440" y="6492240"/>
            <a:ext cx="457200" cy="27432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B85"/>
              </a:buClr>
              <a:buSzPts val="1000"/>
              <a:buFont typeface="Calibri"/>
              <a:buNone/>
            </a:pPr>
            <a:r>
              <a:rPr b="0" i="0" lang="en-US" sz="1000" u="none" cap="none" strike="noStrike">
                <a:solidFill>
                  <a:srgbClr val="6B6B85"/>
                </a:solidFill>
                <a:latin typeface="Calibri"/>
                <a:ea typeface="Calibri"/>
                <a:cs typeface="Calibri"/>
                <a:sym typeface="Calibri"/>
              </a:rPr>
              <a:t>7</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0" name="Shape 200"/>
        <p:cNvGrpSpPr/>
        <p:nvPr/>
      </p:nvGrpSpPr>
      <p:grpSpPr>
        <a:xfrm>
          <a:off x="0" y="0"/>
          <a:ext cx="0" cy="0"/>
          <a:chOff x="0" y="0"/>
          <a:chExt cx="0" cy="0"/>
        </a:xfrm>
      </p:grpSpPr>
      <p:sp>
        <p:nvSpPr>
          <p:cNvPr id="201" name="Google Shape;201;p8"/>
          <p:cNvSpPr/>
          <p:nvPr/>
        </p:nvSpPr>
        <p:spPr>
          <a:xfrm>
            <a:off x="548640" y="457200"/>
            <a:ext cx="731520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200"/>
              <a:buFont typeface="Calibri"/>
              <a:buNone/>
            </a:pPr>
            <a:r>
              <a:rPr b="1" i="0" lang="en-US" sz="1200" u="none" cap="none" strike="noStrike">
                <a:solidFill>
                  <a:srgbClr val="F96167"/>
                </a:solidFill>
                <a:latin typeface="Calibri"/>
                <a:ea typeface="Calibri"/>
                <a:cs typeface="Calibri"/>
                <a:sym typeface="Calibri"/>
              </a:rPr>
              <a:t>NÄITED JA FORMAADID</a:t>
            </a:r>
            <a:endParaRPr b="0" i="0" sz="1200" u="none" cap="none" strike="noStrike">
              <a:solidFill>
                <a:schemeClr val="dk1"/>
              </a:solidFill>
              <a:latin typeface="Calibri"/>
              <a:ea typeface="Calibri"/>
              <a:cs typeface="Calibri"/>
              <a:sym typeface="Calibri"/>
            </a:endParaRPr>
          </a:p>
        </p:txBody>
      </p:sp>
      <p:sp>
        <p:nvSpPr>
          <p:cNvPr id="202" name="Google Shape;202;p8"/>
          <p:cNvSpPr/>
          <p:nvPr/>
        </p:nvSpPr>
        <p:spPr>
          <a:xfrm>
            <a:off x="548640" y="749808"/>
            <a:ext cx="10515600" cy="8229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3200"/>
              <a:buFont typeface="Cambria"/>
              <a:buNone/>
            </a:pPr>
            <a:r>
              <a:rPr b="1" i="0" lang="en-US" sz="3200" u="none" cap="none" strike="noStrike">
                <a:solidFill>
                  <a:srgbClr val="212B5C"/>
                </a:solidFill>
                <a:latin typeface="Cambria"/>
                <a:ea typeface="Cambria"/>
                <a:cs typeface="Cambria"/>
                <a:sym typeface="Cambria"/>
              </a:rPr>
              <a:t>Kuidas kaasata poliitikuid ja otsustajaid?</a:t>
            </a:r>
            <a:endParaRPr b="0" i="0" sz="3200" u="none" cap="none" strike="noStrike">
              <a:solidFill>
                <a:schemeClr val="dk1"/>
              </a:solidFill>
              <a:latin typeface="Calibri"/>
              <a:ea typeface="Calibri"/>
              <a:cs typeface="Calibri"/>
              <a:sym typeface="Calibri"/>
            </a:endParaRPr>
          </a:p>
        </p:txBody>
      </p:sp>
      <p:sp>
        <p:nvSpPr>
          <p:cNvPr id="203" name="Google Shape;203;p8"/>
          <p:cNvSpPr/>
          <p:nvPr/>
        </p:nvSpPr>
        <p:spPr>
          <a:xfrm>
            <a:off x="548640" y="1508760"/>
            <a:ext cx="1078992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6B6B85"/>
              </a:buClr>
              <a:buSzPts val="1400"/>
              <a:buFont typeface="Calibri"/>
              <a:buNone/>
            </a:pPr>
            <a:r>
              <a:rPr b="0" i="1" lang="en-US" sz="1400" u="none" cap="none" strike="noStrike">
                <a:solidFill>
                  <a:srgbClr val="6B6B85"/>
                </a:solidFill>
                <a:latin typeface="Calibri"/>
                <a:ea typeface="Calibri"/>
                <a:cs typeface="Calibri"/>
                <a:sym typeface="Calibri"/>
              </a:rPr>
              <a:t>Kõige mõjusam viis on tuua otsustajad oma sihtrühma teemade juurde, näost näkku.</a:t>
            </a:r>
            <a:endParaRPr b="0" i="0" sz="1400" u="none" cap="none" strike="noStrike">
              <a:solidFill>
                <a:schemeClr val="dk1"/>
              </a:solidFill>
              <a:latin typeface="Calibri"/>
              <a:ea typeface="Calibri"/>
              <a:cs typeface="Calibri"/>
              <a:sym typeface="Calibri"/>
            </a:endParaRPr>
          </a:p>
        </p:txBody>
      </p:sp>
      <p:sp>
        <p:nvSpPr>
          <p:cNvPr id="204" name="Google Shape;204;p8"/>
          <p:cNvSpPr/>
          <p:nvPr/>
        </p:nvSpPr>
        <p:spPr>
          <a:xfrm>
            <a:off x="548640" y="1920240"/>
            <a:ext cx="3520440" cy="1417320"/>
          </a:xfrm>
          <a:prstGeom prst="roundRect">
            <a:avLst>
              <a:gd fmla="val 6452"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8"/>
          <p:cNvSpPr/>
          <p:nvPr/>
        </p:nvSpPr>
        <p:spPr>
          <a:xfrm>
            <a:off x="749808" y="2103120"/>
            <a:ext cx="411480" cy="41148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8"/>
          <p:cNvSpPr/>
          <p:nvPr/>
        </p:nvSpPr>
        <p:spPr>
          <a:xfrm>
            <a:off x="749808" y="2103120"/>
            <a:ext cx="411480" cy="41148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170"/>
              <a:buFont typeface="Cambria"/>
              <a:buNone/>
            </a:pPr>
            <a:r>
              <a:rPr b="1" i="0" lang="en-US" sz="1170" u="none" cap="none" strike="noStrike">
                <a:solidFill>
                  <a:srgbClr val="FFFFFF"/>
                </a:solidFill>
                <a:latin typeface="Cambria"/>
                <a:ea typeface="Cambria"/>
                <a:cs typeface="Cambria"/>
                <a:sym typeface="Cambria"/>
              </a:rPr>
              <a:t>1</a:t>
            </a:r>
            <a:endParaRPr b="0" i="0" sz="1170" u="none" cap="none" strike="noStrike">
              <a:solidFill>
                <a:schemeClr val="dk1"/>
              </a:solidFill>
              <a:latin typeface="Calibri"/>
              <a:ea typeface="Calibri"/>
              <a:cs typeface="Calibri"/>
              <a:sym typeface="Calibri"/>
            </a:endParaRPr>
          </a:p>
        </p:txBody>
      </p:sp>
      <p:sp>
        <p:nvSpPr>
          <p:cNvPr id="207" name="Google Shape;207;p8"/>
          <p:cNvSpPr/>
          <p:nvPr/>
        </p:nvSpPr>
        <p:spPr>
          <a:xfrm>
            <a:off x="749808" y="2542032"/>
            <a:ext cx="3118104" cy="457200"/>
          </a:xfrm>
          <a:prstGeom prst="rect">
            <a:avLst/>
          </a:prstGeom>
          <a:noFill/>
          <a:ln>
            <a:noFill/>
          </a:ln>
        </p:spPr>
        <p:txBody>
          <a:bodyPr anchorCtr="0" anchor="ctr" bIns="45700" lIns="91425" spcFirstLastPara="1" rIns="91425" wrap="square" tIns="45700">
            <a:noAutofit/>
          </a:bodyPr>
          <a:lstStyle/>
          <a:p>
            <a:pPr indent="0" lvl="0" marL="0" marR="0" rtl="0" algn="l">
              <a:lnSpc>
                <a:spcPct val="105000"/>
              </a:lnSpc>
              <a:spcBef>
                <a:spcPts val="0"/>
              </a:spcBef>
              <a:spcAft>
                <a:spcPts val="0"/>
              </a:spcAft>
              <a:buClr>
                <a:srgbClr val="212B5C"/>
              </a:buClr>
              <a:buSzPts val="1400"/>
              <a:buFont typeface="Cambria"/>
              <a:buNone/>
            </a:pPr>
            <a:r>
              <a:rPr b="1" i="0" lang="en-US" sz="1400" u="none" cap="none" strike="noStrike">
                <a:solidFill>
                  <a:srgbClr val="212B5C"/>
                </a:solidFill>
                <a:latin typeface="Cambria"/>
                <a:ea typeface="Cambria"/>
                <a:cs typeface="Cambria"/>
                <a:sym typeface="Cambria"/>
              </a:rPr>
              <a:t>Aruteluõhtu / paneel</a:t>
            </a:r>
            <a:endParaRPr b="0" i="0" sz="1400" u="none" cap="none" strike="noStrike">
              <a:solidFill>
                <a:schemeClr val="dk1"/>
              </a:solidFill>
              <a:latin typeface="Calibri"/>
              <a:ea typeface="Calibri"/>
              <a:cs typeface="Calibri"/>
              <a:sym typeface="Calibri"/>
            </a:endParaRPr>
          </a:p>
        </p:txBody>
      </p:sp>
      <p:sp>
        <p:nvSpPr>
          <p:cNvPr id="208" name="Google Shape;208;p8"/>
          <p:cNvSpPr/>
          <p:nvPr/>
        </p:nvSpPr>
        <p:spPr>
          <a:xfrm>
            <a:off x="749808" y="2852928"/>
            <a:ext cx="3118104" cy="50292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26264A"/>
              </a:buClr>
              <a:buSzPts val="1050"/>
              <a:buFont typeface="Calibri"/>
              <a:buNone/>
            </a:pPr>
            <a:r>
              <a:rPr b="0" i="0" lang="en-US" sz="1050" u="none" cap="none" strike="noStrike">
                <a:solidFill>
                  <a:srgbClr val="26264A"/>
                </a:solidFill>
                <a:latin typeface="Calibri"/>
                <a:ea typeface="Calibri"/>
                <a:cs typeface="Calibri"/>
                <a:sym typeface="Calibri"/>
              </a:rPr>
              <a:t>Kutsu poliitik või ametnik arutlema oma sihtrühma teemadel. Eesmärk: tutvumine ja teema teadvustamine.</a:t>
            </a:r>
            <a:endParaRPr b="0" i="0" sz="1050" u="none" cap="none" strike="noStrike">
              <a:solidFill>
                <a:schemeClr val="dk1"/>
              </a:solidFill>
              <a:latin typeface="Calibri"/>
              <a:ea typeface="Calibri"/>
              <a:cs typeface="Calibri"/>
              <a:sym typeface="Calibri"/>
            </a:endParaRPr>
          </a:p>
        </p:txBody>
      </p:sp>
      <p:sp>
        <p:nvSpPr>
          <p:cNvPr id="209" name="Google Shape;209;p8"/>
          <p:cNvSpPr/>
          <p:nvPr/>
        </p:nvSpPr>
        <p:spPr>
          <a:xfrm>
            <a:off x="4343400" y="1920240"/>
            <a:ext cx="3520440" cy="1417320"/>
          </a:xfrm>
          <a:prstGeom prst="roundRect">
            <a:avLst>
              <a:gd fmla="val 6452"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8"/>
          <p:cNvSpPr/>
          <p:nvPr/>
        </p:nvSpPr>
        <p:spPr>
          <a:xfrm>
            <a:off x="4544568" y="2103120"/>
            <a:ext cx="411480" cy="41148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8"/>
          <p:cNvSpPr/>
          <p:nvPr/>
        </p:nvSpPr>
        <p:spPr>
          <a:xfrm>
            <a:off x="4544568" y="2103120"/>
            <a:ext cx="411480" cy="41148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170"/>
              <a:buFont typeface="Cambria"/>
              <a:buNone/>
            </a:pPr>
            <a:r>
              <a:rPr b="1" i="0" lang="en-US" sz="1170" u="none" cap="none" strike="noStrike">
                <a:solidFill>
                  <a:srgbClr val="FFFFFF"/>
                </a:solidFill>
                <a:latin typeface="Cambria"/>
                <a:ea typeface="Cambria"/>
                <a:cs typeface="Cambria"/>
                <a:sym typeface="Cambria"/>
              </a:rPr>
              <a:t>2</a:t>
            </a:r>
            <a:endParaRPr b="0" i="0" sz="1170" u="none" cap="none" strike="noStrike">
              <a:solidFill>
                <a:schemeClr val="dk1"/>
              </a:solidFill>
              <a:latin typeface="Calibri"/>
              <a:ea typeface="Calibri"/>
              <a:cs typeface="Calibri"/>
              <a:sym typeface="Calibri"/>
            </a:endParaRPr>
          </a:p>
        </p:txBody>
      </p:sp>
      <p:sp>
        <p:nvSpPr>
          <p:cNvPr id="212" name="Google Shape;212;p8"/>
          <p:cNvSpPr/>
          <p:nvPr/>
        </p:nvSpPr>
        <p:spPr>
          <a:xfrm>
            <a:off x="4544568" y="2542032"/>
            <a:ext cx="3118104" cy="457200"/>
          </a:xfrm>
          <a:prstGeom prst="rect">
            <a:avLst/>
          </a:prstGeom>
          <a:noFill/>
          <a:ln>
            <a:noFill/>
          </a:ln>
        </p:spPr>
        <p:txBody>
          <a:bodyPr anchorCtr="0" anchor="ctr" bIns="45700" lIns="91425" spcFirstLastPara="1" rIns="91425" wrap="square" tIns="45700">
            <a:noAutofit/>
          </a:bodyPr>
          <a:lstStyle/>
          <a:p>
            <a:pPr indent="0" lvl="0" marL="0" marR="0" rtl="0" algn="l">
              <a:lnSpc>
                <a:spcPct val="105000"/>
              </a:lnSpc>
              <a:spcBef>
                <a:spcPts val="0"/>
              </a:spcBef>
              <a:spcAft>
                <a:spcPts val="0"/>
              </a:spcAft>
              <a:buClr>
                <a:srgbClr val="212B5C"/>
              </a:buClr>
              <a:buSzPts val="1400"/>
              <a:buFont typeface="Cambria"/>
              <a:buNone/>
            </a:pPr>
            <a:r>
              <a:rPr b="1" i="0" lang="en-US" sz="1400" u="none" cap="none" strike="noStrike">
                <a:solidFill>
                  <a:srgbClr val="212B5C"/>
                </a:solidFill>
                <a:latin typeface="Cambria"/>
                <a:ea typeface="Cambria"/>
                <a:cs typeface="Cambria"/>
                <a:sym typeface="Cambria"/>
              </a:rPr>
              <a:t>Valimisdebatt</a:t>
            </a:r>
            <a:endParaRPr b="0" i="0" sz="1400" u="none" cap="none" strike="noStrike">
              <a:solidFill>
                <a:schemeClr val="dk1"/>
              </a:solidFill>
              <a:latin typeface="Calibri"/>
              <a:ea typeface="Calibri"/>
              <a:cs typeface="Calibri"/>
              <a:sym typeface="Calibri"/>
            </a:endParaRPr>
          </a:p>
        </p:txBody>
      </p:sp>
      <p:sp>
        <p:nvSpPr>
          <p:cNvPr id="213" name="Google Shape;213;p8"/>
          <p:cNvSpPr/>
          <p:nvPr/>
        </p:nvSpPr>
        <p:spPr>
          <a:xfrm>
            <a:off x="4544568" y="2852928"/>
            <a:ext cx="3118104" cy="50292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26264A"/>
              </a:buClr>
              <a:buSzPts val="1050"/>
              <a:buFont typeface="Calibri"/>
              <a:buNone/>
            </a:pPr>
            <a:r>
              <a:rPr b="0" i="0" lang="en-US" sz="1050" u="none" cap="none" strike="noStrike">
                <a:solidFill>
                  <a:srgbClr val="26264A"/>
                </a:solidFill>
                <a:latin typeface="Calibri"/>
                <a:ea typeface="Calibri"/>
                <a:cs typeface="Calibri"/>
                <a:sym typeface="Calibri"/>
              </a:rPr>
              <a:t>Kutsu kõik kandideerivad erakonnad kooli või noortekeskusesse. Noor moderaator, sihtrühma teemad päevakorras.</a:t>
            </a:r>
            <a:endParaRPr b="0" i="0" sz="1050" u="none" cap="none" strike="noStrike">
              <a:solidFill>
                <a:schemeClr val="dk1"/>
              </a:solidFill>
              <a:latin typeface="Calibri"/>
              <a:ea typeface="Calibri"/>
              <a:cs typeface="Calibri"/>
              <a:sym typeface="Calibri"/>
            </a:endParaRPr>
          </a:p>
        </p:txBody>
      </p:sp>
      <p:sp>
        <p:nvSpPr>
          <p:cNvPr id="214" name="Google Shape;214;p8"/>
          <p:cNvSpPr/>
          <p:nvPr/>
        </p:nvSpPr>
        <p:spPr>
          <a:xfrm>
            <a:off x="8138160" y="1920240"/>
            <a:ext cx="3520440" cy="1417320"/>
          </a:xfrm>
          <a:prstGeom prst="roundRect">
            <a:avLst>
              <a:gd fmla="val 6452"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8"/>
          <p:cNvSpPr/>
          <p:nvPr/>
        </p:nvSpPr>
        <p:spPr>
          <a:xfrm>
            <a:off x="8339328" y="2103120"/>
            <a:ext cx="411480" cy="41148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8"/>
          <p:cNvSpPr/>
          <p:nvPr/>
        </p:nvSpPr>
        <p:spPr>
          <a:xfrm>
            <a:off x="8339328" y="2103120"/>
            <a:ext cx="411480" cy="41148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170"/>
              <a:buFont typeface="Cambria"/>
              <a:buNone/>
            </a:pPr>
            <a:r>
              <a:rPr b="1" i="0" lang="en-US" sz="1170" u="none" cap="none" strike="noStrike">
                <a:solidFill>
                  <a:srgbClr val="FFFFFF"/>
                </a:solidFill>
                <a:latin typeface="Cambria"/>
                <a:ea typeface="Cambria"/>
                <a:cs typeface="Cambria"/>
                <a:sym typeface="Cambria"/>
              </a:rPr>
              <a:t>3</a:t>
            </a:r>
            <a:endParaRPr b="0" i="0" sz="1170" u="none" cap="none" strike="noStrike">
              <a:solidFill>
                <a:schemeClr val="dk1"/>
              </a:solidFill>
              <a:latin typeface="Calibri"/>
              <a:ea typeface="Calibri"/>
              <a:cs typeface="Calibri"/>
              <a:sym typeface="Calibri"/>
            </a:endParaRPr>
          </a:p>
        </p:txBody>
      </p:sp>
      <p:sp>
        <p:nvSpPr>
          <p:cNvPr id="217" name="Google Shape;217;p8"/>
          <p:cNvSpPr/>
          <p:nvPr/>
        </p:nvSpPr>
        <p:spPr>
          <a:xfrm>
            <a:off x="8339328" y="2542032"/>
            <a:ext cx="3118104" cy="457200"/>
          </a:xfrm>
          <a:prstGeom prst="rect">
            <a:avLst/>
          </a:prstGeom>
          <a:noFill/>
          <a:ln>
            <a:noFill/>
          </a:ln>
        </p:spPr>
        <p:txBody>
          <a:bodyPr anchorCtr="0" anchor="ctr" bIns="45700" lIns="91425" spcFirstLastPara="1" rIns="91425" wrap="square" tIns="45700">
            <a:noAutofit/>
          </a:bodyPr>
          <a:lstStyle/>
          <a:p>
            <a:pPr indent="0" lvl="0" marL="0" marR="0" rtl="0" algn="l">
              <a:lnSpc>
                <a:spcPct val="105000"/>
              </a:lnSpc>
              <a:spcBef>
                <a:spcPts val="0"/>
              </a:spcBef>
              <a:spcAft>
                <a:spcPts val="0"/>
              </a:spcAft>
              <a:buClr>
                <a:srgbClr val="212B5C"/>
              </a:buClr>
              <a:buSzPts val="1400"/>
              <a:buFont typeface="Cambria"/>
              <a:buNone/>
            </a:pPr>
            <a:r>
              <a:rPr b="1" i="0" lang="en-US" sz="1400" u="none" cap="none" strike="noStrike">
                <a:solidFill>
                  <a:srgbClr val="212B5C"/>
                </a:solidFill>
                <a:latin typeface="Cambria"/>
                <a:ea typeface="Cambria"/>
                <a:cs typeface="Cambria"/>
                <a:sym typeface="Cambria"/>
              </a:rPr>
              <a:t>Tasakaalustatud üritus</a:t>
            </a:r>
            <a:endParaRPr b="0" i="0" sz="1400" u="none" cap="none" strike="noStrike">
              <a:solidFill>
                <a:schemeClr val="dk1"/>
              </a:solidFill>
              <a:latin typeface="Calibri"/>
              <a:ea typeface="Calibri"/>
              <a:cs typeface="Calibri"/>
              <a:sym typeface="Calibri"/>
            </a:endParaRPr>
          </a:p>
        </p:txBody>
      </p:sp>
      <p:sp>
        <p:nvSpPr>
          <p:cNvPr id="218" name="Google Shape;218;p8"/>
          <p:cNvSpPr/>
          <p:nvPr/>
        </p:nvSpPr>
        <p:spPr>
          <a:xfrm>
            <a:off x="8339328" y="2852928"/>
            <a:ext cx="3118104" cy="50292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26264A"/>
              </a:buClr>
              <a:buSzPts val="1050"/>
              <a:buFont typeface="Calibri"/>
              <a:buNone/>
            </a:pPr>
            <a:r>
              <a:rPr b="0" i="0" lang="en-US" sz="1050" u="none" cap="none" strike="noStrike">
                <a:solidFill>
                  <a:srgbClr val="26264A"/>
                </a:solidFill>
                <a:latin typeface="Calibri"/>
                <a:ea typeface="Calibri"/>
                <a:cs typeface="Calibri"/>
                <a:sym typeface="Calibri"/>
              </a:rPr>
              <a:t>Mitme poliitiku kaasamine korraga on lubatud aasta ringi, kui kõiki poliitilisi jõude koheldakse võrdselt.</a:t>
            </a:r>
            <a:endParaRPr b="0" i="0" sz="1050" u="none" cap="none" strike="noStrike">
              <a:solidFill>
                <a:schemeClr val="dk1"/>
              </a:solidFill>
              <a:latin typeface="Calibri"/>
              <a:ea typeface="Calibri"/>
              <a:cs typeface="Calibri"/>
              <a:sym typeface="Calibri"/>
            </a:endParaRPr>
          </a:p>
        </p:txBody>
      </p:sp>
      <p:sp>
        <p:nvSpPr>
          <p:cNvPr id="219" name="Google Shape;219;p8"/>
          <p:cNvSpPr/>
          <p:nvPr/>
        </p:nvSpPr>
        <p:spPr>
          <a:xfrm>
            <a:off x="548640" y="3520440"/>
            <a:ext cx="5394960" cy="1417320"/>
          </a:xfrm>
          <a:prstGeom prst="roundRect">
            <a:avLst>
              <a:gd fmla="val 6452"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8"/>
          <p:cNvSpPr/>
          <p:nvPr/>
        </p:nvSpPr>
        <p:spPr>
          <a:xfrm>
            <a:off x="777240" y="3794760"/>
            <a:ext cx="457200" cy="457200"/>
          </a:xfrm>
          <a:prstGeom prst="ellipse">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8"/>
          <p:cNvSpPr/>
          <p:nvPr/>
        </p:nvSpPr>
        <p:spPr>
          <a:xfrm>
            <a:off x="777240" y="3794760"/>
            <a:ext cx="4572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300"/>
              <a:buFont typeface="Cambria"/>
              <a:buNone/>
            </a:pPr>
            <a:r>
              <a:rPr b="1" i="0" lang="en-US" sz="1300" u="none" cap="none" strike="noStrike">
                <a:solidFill>
                  <a:srgbClr val="FFFFFF"/>
                </a:solidFill>
                <a:latin typeface="Cambria"/>
                <a:ea typeface="Cambria"/>
                <a:cs typeface="Cambria"/>
                <a:sym typeface="Cambria"/>
              </a:rPr>
              <a:t>4</a:t>
            </a:r>
            <a:endParaRPr b="0" i="0" sz="1300" u="none" cap="none" strike="noStrike">
              <a:solidFill>
                <a:schemeClr val="dk1"/>
              </a:solidFill>
              <a:latin typeface="Calibri"/>
              <a:ea typeface="Calibri"/>
              <a:cs typeface="Calibri"/>
              <a:sym typeface="Calibri"/>
            </a:endParaRPr>
          </a:p>
        </p:txBody>
      </p:sp>
      <p:sp>
        <p:nvSpPr>
          <p:cNvPr id="222" name="Google Shape;222;p8"/>
          <p:cNvSpPr/>
          <p:nvPr/>
        </p:nvSpPr>
        <p:spPr>
          <a:xfrm>
            <a:off x="1463040" y="3721608"/>
            <a:ext cx="420624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500"/>
              <a:buFont typeface="Cambria"/>
              <a:buNone/>
            </a:pPr>
            <a:r>
              <a:rPr b="1" i="0" lang="en-US" sz="1500" u="none" cap="none" strike="noStrike">
                <a:solidFill>
                  <a:srgbClr val="212B5C"/>
                </a:solidFill>
                <a:latin typeface="Cambria"/>
                <a:ea typeface="Cambria"/>
                <a:cs typeface="Cambria"/>
                <a:sym typeface="Cambria"/>
              </a:rPr>
              <a:t>Kiri või pöördumine</a:t>
            </a:r>
            <a:endParaRPr b="0" i="0" sz="1500" u="none" cap="none" strike="noStrike">
              <a:solidFill>
                <a:schemeClr val="dk1"/>
              </a:solidFill>
              <a:latin typeface="Calibri"/>
              <a:ea typeface="Calibri"/>
              <a:cs typeface="Calibri"/>
              <a:sym typeface="Calibri"/>
            </a:endParaRPr>
          </a:p>
        </p:txBody>
      </p:sp>
      <p:sp>
        <p:nvSpPr>
          <p:cNvPr id="223" name="Google Shape;223;p8"/>
          <p:cNvSpPr/>
          <p:nvPr/>
        </p:nvSpPr>
        <p:spPr>
          <a:xfrm>
            <a:off x="1463040" y="4087368"/>
            <a:ext cx="4206240" cy="73152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26264A"/>
              </a:buClr>
              <a:buSzPts val="1200"/>
              <a:buFont typeface="Calibri"/>
              <a:buNone/>
            </a:pPr>
            <a:r>
              <a:rPr b="0" i="0" lang="en-US" sz="1200" u="none" cap="none" strike="noStrike">
                <a:solidFill>
                  <a:srgbClr val="26264A"/>
                </a:solidFill>
                <a:latin typeface="Calibri"/>
                <a:ea typeface="Calibri"/>
                <a:cs typeface="Calibri"/>
                <a:sym typeface="Calibri"/>
              </a:rPr>
              <a:t>Kirjalik pöördumine otsustajale koos konkreetse ettepanekuga, vajadusel allkirjadega.</a:t>
            </a:r>
            <a:endParaRPr b="0" i="0" sz="1200" u="none" cap="none" strike="noStrike">
              <a:solidFill>
                <a:schemeClr val="dk1"/>
              </a:solidFill>
              <a:latin typeface="Calibri"/>
              <a:ea typeface="Calibri"/>
              <a:cs typeface="Calibri"/>
              <a:sym typeface="Calibri"/>
            </a:endParaRPr>
          </a:p>
        </p:txBody>
      </p:sp>
      <p:sp>
        <p:nvSpPr>
          <p:cNvPr id="224" name="Google Shape;224;p8"/>
          <p:cNvSpPr/>
          <p:nvPr/>
        </p:nvSpPr>
        <p:spPr>
          <a:xfrm>
            <a:off x="6217920" y="3520440"/>
            <a:ext cx="5394960" cy="1417320"/>
          </a:xfrm>
          <a:prstGeom prst="roundRect">
            <a:avLst>
              <a:gd fmla="val 6452" name="adj"/>
            </a:avLst>
          </a:prstGeom>
          <a:solidFill>
            <a:srgbClr val="F7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8"/>
          <p:cNvSpPr/>
          <p:nvPr/>
        </p:nvSpPr>
        <p:spPr>
          <a:xfrm>
            <a:off x="6446520" y="3794760"/>
            <a:ext cx="457200" cy="457200"/>
          </a:xfrm>
          <a:prstGeom prst="ellipse">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8"/>
          <p:cNvSpPr/>
          <p:nvPr/>
        </p:nvSpPr>
        <p:spPr>
          <a:xfrm>
            <a:off x="6446520" y="3794760"/>
            <a:ext cx="4572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300"/>
              <a:buFont typeface="Cambria"/>
              <a:buNone/>
            </a:pPr>
            <a:r>
              <a:rPr b="1" i="0" lang="en-US" sz="1300" u="none" cap="none" strike="noStrike">
                <a:solidFill>
                  <a:srgbClr val="FFFFFF"/>
                </a:solidFill>
                <a:latin typeface="Cambria"/>
                <a:ea typeface="Cambria"/>
                <a:cs typeface="Cambria"/>
                <a:sym typeface="Cambria"/>
              </a:rPr>
              <a:t>5</a:t>
            </a:r>
            <a:endParaRPr b="0" i="0" sz="1300" u="none" cap="none" strike="noStrike">
              <a:solidFill>
                <a:schemeClr val="dk1"/>
              </a:solidFill>
              <a:latin typeface="Calibri"/>
              <a:ea typeface="Calibri"/>
              <a:cs typeface="Calibri"/>
              <a:sym typeface="Calibri"/>
            </a:endParaRPr>
          </a:p>
        </p:txBody>
      </p:sp>
      <p:sp>
        <p:nvSpPr>
          <p:cNvPr id="227" name="Google Shape;227;p8"/>
          <p:cNvSpPr/>
          <p:nvPr/>
        </p:nvSpPr>
        <p:spPr>
          <a:xfrm>
            <a:off x="7132320" y="3721608"/>
            <a:ext cx="420624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12B5C"/>
              </a:buClr>
              <a:buSzPts val="1500"/>
              <a:buFont typeface="Cambria"/>
              <a:buNone/>
            </a:pPr>
            <a:r>
              <a:rPr b="1" i="0" lang="en-US" sz="1500" u="none" cap="none" strike="noStrike">
                <a:solidFill>
                  <a:srgbClr val="212B5C"/>
                </a:solidFill>
                <a:latin typeface="Cambria"/>
                <a:ea typeface="Cambria"/>
                <a:cs typeface="Cambria"/>
                <a:sym typeface="Cambria"/>
              </a:rPr>
              <a:t>Kutse tegevust </a:t>
            </a:r>
            <a:r>
              <a:rPr b="1" lang="en-US" sz="1500">
                <a:solidFill>
                  <a:srgbClr val="212B5C"/>
                </a:solidFill>
                <a:latin typeface="Cambria"/>
                <a:ea typeface="Cambria"/>
                <a:cs typeface="Cambria"/>
                <a:sym typeface="Cambria"/>
              </a:rPr>
              <a:t>vaatame / sündmusest osa saama</a:t>
            </a:r>
            <a:endParaRPr b="0" i="0" sz="1500" u="none" cap="none" strike="noStrike">
              <a:solidFill>
                <a:schemeClr val="dk1"/>
              </a:solidFill>
              <a:latin typeface="Calibri"/>
              <a:ea typeface="Calibri"/>
              <a:cs typeface="Calibri"/>
              <a:sym typeface="Calibri"/>
            </a:endParaRPr>
          </a:p>
        </p:txBody>
      </p:sp>
      <p:sp>
        <p:nvSpPr>
          <p:cNvPr id="228" name="Google Shape;228;p8"/>
          <p:cNvSpPr/>
          <p:nvPr/>
        </p:nvSpPr>
        <p:spPr>
          <a:xfrm>
            <a:off x="7132320" y="4087368"/>
            <a:ext cx="4206240" cy="73152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26264A"/>
              </a:buClr>
              <a:buSzPts val="1200"/>
              <a:buFont typeface="Calibri"/>
              <a:buNone/>
            </a:pPr>
            <a:r>
              <a:rPr b="0" i="0" lang="en-US" sz="1200" u="none" cap="none" strike="noStrike">
                <a:solidFill>
                  <a:srgbClr val="26264A"/>
                </a:solidFill>
                <a:latin typeface="Calibri"/>
                <a:ea typeface="Calibri"/>
                <a:cs typeface="Calibri"/>
                <a:sym typeface="Calibri"/>
              </a:rPr>
              <a:t>Kutsu otsustaja oma </a:t>
            </a:r>
            <a:r>
              <a:rPr lang="en-US" sz="1200">
                <a:solidFill>
                  <a:srgbClr val="26264A"/>
                </a:solidFill>
                <a:latin typeface="Calibri"/>
                <a:ea typeface="Calibri"/>
                <a:cs typeface="Calibri"/>
                <a:sym typeface="Calibri"/>
              </a:rPr>
              <a:t>sündmusele</a:t>
            </a:r>
            <a:r>
              <a:rPr b="0" i="0" lang="en-US" sz="1200" u="none" cap="none" strike="noStrike">
                <a:solidFill>
                  <a:srgbClr val="26264A"/>
                </a:solidFill>
                <a:latin typeface="Calibri"/>
                <a:ea typeface="Calibri"/>
                <a:cs typeface="Calibri"/>
                <a:sym typeface="Calibri"/>
              </a:rPr>
              <a:t>, et ta näeks probleemi ja võimalikke lahendusi vahetult.</a:t>
            </a:r>
            <a:endParaRPr b="0" i="0" sz="1200" u="none" cap="none" strike="noStrike">
              <a:solidFill>
                <a:schemeClr val="dk1"/>
              </a:solidFill>
              <a:latin typeface="Calibri"/>
              <a:ea typeface="Calibri"/>
              <a:cs typeface="Calibri"/>
              <a:sym typeface="Calibri"/>
            </a:endParaRPr>
          </a:p>
        </p:txBody>
      </p:sp>
      <p:sp>
        <p:nvSpPr>
          <p:cNvPr id="229" name="Google Shape;229;p8"/>
          <p:cNvSpPr/>
          <p:nvPr/>
        </p:nvSpPr>
        <p:spPr>
          <a:xfrm>
            <a:off x="548640" y="5166360"/>
            <a:ext cx="11064240" cy="1097280"/>
          </a:xfrm>
          <a:prstGeom prst="roundRect">
            <a:avLst>
              <a:gd fmla="val 8333" name="adj"/>
            </a:avLst>
          </a:prstGeom>
          <a:solidFill>
            <a:srgbClr val="212B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8"/>
          <p:cNvSpPr/>
          <p:nvPr/>
        </p:nvSpPr>
        <p:spPr>
          <a:xfrm>
            <a:off x="868680" y="5166360"/>
            <a:ext cx="10424160" cy="109728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F9E795"/>
              </a:buClr>
              <a:buSzPts val="1250"/>
              <a:buFont typeface="Calibri"/>
              <a:buNone/>
            </a:pPr>
            <a:r>
              <a:rPr b="1" i="0" lang="en-US" sz="1250" u="none" cap="none" strike="noStrike">
                <a:solidFill>
                  <a:srgbClr val="F9E795"/>
                </a:solidFill>
                <a:latin typeface="Calibri"/>
                <a:ea typeface="Calibri"/>
                <a:cs typeface="Calibri"/>
                <a:sym typeface="Calibri"/>
              </a:rPr>
              <a:t>Miks enne valimisi?  </a:t>
            </a:r>
            <a:r>
              <a:rPr b="0" i="0" lang="en-US" sz="1250" u="none" cap="none" strike="noStrike">
                <a:solidFill>
                  <a:srgbClr val="FFFFFF"/>
                </a:solidFill>
                <a:latin typeface="Calibri"/>
                <a:ea typeface="Calibri"/>
                <a:cs typeface="Calibri"/>
                <a:sym typeface="Calibri"/>
              </a:rPr>
              <a:t>Poliitikud on siis aktiivsemad osalema ja kuulama. NB: </a:t>
            </a:r>
            <a:r>
              <a:rPr lang="en-US" sz="1250">
                <a:solidFill>
                  <a:srgbClr val="FFFFFF"/>
                </a:solidFill>
                <a:latin typeface="Calibri"/>
                <a:ea typeface="Calibri"/>
                <a:cs typeface="Calibri"/>
                <a:sym typeface="Calibri"/>
              </a:rPr>
              <a:t>jälgi valimiste head tava! </a:t>
            </a:r>
            <a:endParaRPr b="0" i="0" sz="1250" u="none" cap="none" strike="noStrike">
              <a:solidFill>
                <a:schemeClr val="dk1"/>
              </a:solidFill>
              <a:latin typeface="Calibri"/>
              <a:ea typeface="Calibri"/>
              <a:cs typeface="Calibri"/>
              <a:sym typeface="Calibri"/>
            </a:endParaRPr>
          </a:p>
        </p:txBody>
      </p:sp>
      <p:sp>
        <p:nvSpPr>
          <p:cNvPr id="231" name="Google Shape;231;p8"/>
          <p:cNvSpPr/>
          <p:nvPr/>
        </p:nvSpPr>
        <p:spPr>
          <a:xfrm>
            <a:off x="11521440" y="6492240"/>
            <a:ext cx="457200" cy="27432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B85"/>
              </a:buClr>
              <a:buSzPts val="1000"/>
              <a:buFont typeface="Calibri"/>
              <a:buNone/>
            </a:pPr>
            <a:r>
              <a:rPr b="0" i="0" lang="en-US" sz="1000" u="none" cap="none" strike="noStrike">
                <a:solidFill>
                  <a:srgbClr val="6B6B85"/>
                </a:solidFill>
                <a:latin typeface="Calibri"/>
                <a:ea typeface="Calibri"/>
                <a:cs typeface="Calibri"/>
                <a:sym typeface="Calibri"/>
              </a:rPr>
              <a:t>8</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2B5C"/>
        </a:solidFill>
      </p:bgPr>
    </p:bg>
    <p:spTree>
      <p:nvGrpSpPr>
        <p:cNvPr id="236" name="Shape 236"/>
        <p:cNvGrpSpPr/>
        <p:nvPr/>
      </p:nvGrpSpPr>
      <p:grpSpPr>
        <a:xfrm>
          <a:off x="0" y="0"/>
          <a:ext cx="0" cy="0"/>
          <a:chOff x="0" y="0"/>
          <a:chExt cx="0" cy="0"/>
        </a:xfrm>
      </p:grpSpPr>
      <p:sp>
        <p:nvSpPr>
          <p:cNvPr id="237" name="Google Shape;237;p9"/>
          <p:cNvSpPr/>
          <p:nvPr/>
        </p:nvSpPr>
        <p:spPr>
          <a:xfrm>
            <a:off x="9875520" y="-1645920"/>
            <a:ext cx="4114800" cy="4114800"/>
          </a:xfrm>
          <a:prstGeom prst="ellipse">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9"/>
          <p:cNvSpPr/>
          <p:nvPr/>
        </p:nvSpPr>
        <p:spPr>
          <a:xfrm>
            <a:off x="548640" y="457200"/>
            <a:ext cx="548640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200"/>
              <a:buFont typeface="Calibri"/>
              <a:buNone/>
            </a:pPr>
            <a:r>
              <a:rPr b="1" i="0" lang="en-US" sz="1200" u="none" cap="none" strike="noStrike">
                <a:solidFill>
                  <a:srgbClr val="F9E795"/>
                </a:solidFill>
                <a:latin typeface="Calibri"/>
                <a:ea typeface="Calibri"/>
                <a:cs typeface="Calibri"/>
                <a:sym typeface="Calibri"/>
              </a:rPr>
              <a:t>NÄIDE FORMAADIST</a:t>
            </a:r>
            <a:endParaRPr b="0" i="0" sz="1200" u="none" cap="none" strike="noStrike">
              <a:solidFill>
                <a:schemeClr val="dk1"/>
              </a:solidFill>
              <a:latin typeface="Calibri"/>
              <a:ea typeface="Calibri"/>
              <a:cs typeface="Calibri"/>
              <a:sym typeface="Calibri"/>
            </a:endParaRPr>
          </a:p>
        </p:txBody>
      </p:sp>
      <p:sp>
        <p:nvSpPr>
          <p:cNvPr id="239" name="Google Shape;239;p9"/>
          <p:cNvSpPr/>
          <p:nvPr/>
        </p:nvSpPr>
        <p:spPr>
          <a:xfrm>
            <a:off x="548640" y="777240"/>
            <a:ext cx="10789920" cy="9144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2600"/>
              <a:buFont typeface="Cambria"/>
              <a:buNone/>
            </a:pPr>
            <a:r>
              <a:rPr b="1" i="0" lang="en-US" sz="2600" u="none" cap="none" strike="noStrike">
                <a:solidFill>
                  <a:srgbClr val="FFFFFF"/>
                </a:solidFill>
                <a:latin typeface="Cambria"/>
                <a:ea typeface="Cambria"/>
                <a:cs typeface="Cambria"/>
                <a:sym typeface="Cambria"/>
              </a:rPr>
              <a:t>Osaluskohvik: noored, ametnikud ja otsustajad ühe laua taga</a:t>
            </a:r>
            <a:endParaRPr b="0" i="0" sz="2600" u="none" cap="none" strike="noStrike">
              <a:solidFill>
                <a:schemeClr val="dk1"/>
              </a:solidFill>
              <a:latin typeface="Calibri"/>
              <a:ea typeface="Calibri"/>
              <a:cs typeface="Calibri"/>
              <a:sym typeface="Calibri"/>
            </a:endParaRPr>
          </a:p>
        </p:txBody>
      </p:sp>
      <p:sp>
        <p:nvSpPr>
          <p:cNvPr id="240" name="Google Shape;240;p9"/>
          <p:cNvSpPr/>
          <p:nvPr/>
        </p:nvSpPr>
        <p:spPr>
          <a:xfrm>
            <a:off x="548640" y="1920240"/>
            <a:ext cx="10789920" cy="1005840"/>
          </a:xfrm>
          <a:prstGeom prst="rect">
            <a:avLst/>
          </a:prstGeom>
          <a:noFill/>
          <a:ln>
            <a:noFill/>
          </a:ln>
        </p:spPr>
        <p:txBody>
          <a:bodyPr anchorCtr="0" anchor="ctr" bIns="45700" lIns="91425" spcFirstLastPara="1" rIns="91425" wrap="square" tIns="45700">
            <a:noAutofit/>
          </a:bodyPr>
          <a:lstStyle/>
          <a:p>
            <a:pPr indent="0" lvl="0" marL="0" marR="0" rtl="0" algn="l">
              <a:lnSpc>
                <a:spcPct val="130000"/>
              </a:lnSpc>
              <a:spcBef>
                <a:spcPts val="0"/>
              </a:spcBef>
              <a:spcAft>
                <a:spcPts val="0"/>
              </a:spcAft>
              <a:buClr>
                <a:srgbClr val="F9E795"/>
              </a:buClr>
              <a:buSzPts val="1500"/>
              <a:buFont typeface="Calibri"/>
              <a:buNone/>
            </a:pPr>
            <a:r>
              <a:rPr b="1" i="0" lang="en-US" sz="1500" u="none" cap="none" strike="noStrike">
                <a:solidFill>
                  <a:srgbClr val="F9E795"/>
                </a:solidFill>
                <a:latin typeface="Calibri"/>
                <a:ea typeface="Calibri"/>
                <a:cs typeface="Calibri"/>
                <a:sym typeface="Calibri"/>
              </a:rPr>
              <a:t>Mis see on:  </a:t>
            </a:r>
            <a:r>
              <a:rPr b="0" i="0" lang="en-US" sz="1500" u="none" cap="none" strike="noStrike">
                <a:solidFill>
                  <a:srgbClr val="FFFFFF"/>
                </a:solidFill>
                <a:latin typeface="Calibri"/>
                <a:ea typeface="Calibri"/>
                <a:cs typeface="Calibri"/>
                <a:sym typeface="Calibri"/>
              </a:rPr>
              <a:t>Struktureeritud arutelu (“maailmakohviku” meetod): mitu lühikest arutelu väikestes rühmades, lauajuht juhib vestlust, protokollija paneb mõtted kirja.</a:t>
            </a:r>
            <a:endParaRPr b="0" i="0" sz="1500" u="none" cap="none" strike="noStrike">
              <a:solidFill>
                <a:schemeClr val="dk1"/>
              </a:solidFill>
              <a:latin typeface="Calibri"/>
              <a:ea typeface="Calibri"/>
              <a:cs typeface="Calibri"/>
              <a:sym typeface="Calibri"/>
            </a:endParaRPr>
          </a:p>
        </p:txBody>
      </p:sp>
      <p:sp>
        <p:nvSpPr>
          <p:cNvPr id="241" name="Google Shape;241;p9"/>
          <p:cNvSpPr/>
          <p:nvPr/>
        </p:nvSpPr>
        <p:spPr>
          <a:xfrm>
            <a:off x="548640" y="2880360"/>
            <a:ext cx="10789920" cy="914400"/>
          </a:xfrm>
          <a:prstGeom prst="rect">
            <a:avLst/>
          </a:prstGeom>
          <a:noFill/>
          <a:ln>
            <a:noFill/>
          </a:ln>
        </p:spPr>
        <p:txBody>
          <a:bodyPr anchorCtr="0" anchor="ctr" bIns="45700" lIns="91425" spcFirstLastPara="1" rIns="91425" wrap="square" tIns="45700">
            <a:noAutofit/>
          </a:bodyPr>
          <a:lstStyle/>
          <a:p>
            <a:pPr indent="0" lvl="0" marL="0" marR="0" rtl="0" algn="l">
              <a:lnSpc>
                <a:spcPct val="130000"/>
              </a:lnSpc>
              <a:spcBef>
                <a:spcPts val="0"/>
              </a:spcBef>
              <a:spcAft>
                <a:spcPts val="0"/>
              </a:spcAft>
              <a:buClr>
                <a:srgbClr val="F9E795"/>
              </a:buClr>
              <a:buSzPts val="1500"/>
              <a:buFont typeface="Calibri"/>
              <a:buNone/>
            </a:pPr>
            <a:r>
              <a:rPr b="1" i="0" lang="en-US" sz="1500" u="none" cap="none" strike="noStrike">
                <a:solidFill>
                  <a:srgbClr val="F9E795"/>
                </a:solidFill>
                <a:latin typeface="Calibri"/>
                <a:ea typeface="Calibri"/>
                <a:cs typeface="Calibri"/>
                <a:sym typeface="Calibri"/>
              </a:rPr>
              <a:t>Miks see toimib:  </a:t>
            </a:r>
            <a:r>
              <a:rPr b="0" i="0" lang="en-US" sz="1500" u="none" cap="none" strike="noStrike">
                <a:solidFill>
                  <a:srgbClr val="FFFFFF"/>
                </a:solidFill>
                <a:latin typeface="Calibri"/>
                <a:ea typeface="Calibri"/>
                <a:cs typeface="Calibri"/>
                <a:sym typeface="Calibri"/>
              </a:rPr>
              <a:t>Otsustaja istub samas lauas noortega, mitte ei kuula neid laval eemalt. Ta peab ise kaasa mõtlema ja vastama, mitte üksnes ettekannet kuulama; nii tekib päris dialoog.</a:t>
            </a:r>
            <a:endParaRPr b="0" i="0" sz="1500" u="none" cap="none" strike="noStrike">
              <a:solidFill>
                <a:schemeClr val="dk1"/>
              </a:solidFill>
              <a:latin typeface="Calibri"/>
              <a:ea typeface="Calibri"/>
              <a:cs typeface="Calibri"/>
              <a:sym typeface="Calibri"/>
            </a:endParaRPr>
          </a:p>
        </p:txBody>
      </p:sp>
      <p:sp>
        <p:nvSpPr>
          <p:cNvPr id="242" name="Google Shape;242;p9"/>
          <p:cNvSpPr/>
          <p:nvPr/>
        </p:nvSpPr>
        <p:spPr>
          <a:xfrm>
            <a:off x="548640" y="3886200"/>
            <a:ext cx="11064240" cy="1188720"/>
          </a:xfrm>
          <a:prstGeom prst="roundRect">
            <a:avLst>
              <a:gd fmla="val 7692" name="adj"/>
            </a:avLst>
          </a:prstGeom>
          <a:solidFill>
            <a:srgbClr val="F9E7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9"/>
          <p:cNvSpPr/>
          <p:nvPr/>
        </p:nvSpPr>
        <p:spPr>
          <a:xfrm>
            <a:off x="868680" y="3886200"/>
            <a:ext cx="10424160" cy="1188720"/>
          </a:xfrm>
          <a:prstGeom prst="rect">
            <a:avLst/>
          </a:prstGeom>
          <a:noFill/>
          <a:ln>
            <a:noFill/>
          </a:ln>
        </p:spPr>
        <p:txBody>
          <a:bodyPr anchorCtr="0" anchor="ctr" bIns="45700" lIns="91425" spcFirstLastPara="1" rIns="91425" wrap="square" tIns="45700">
            <a:noAutofit/>
          </a:bodyPr>
          <a:lstStyle/>
          <a:p>
            <a:pPr indent="0" lvl="0" marL="0" marR="0" rtl="0" algn="l">
              <a:lnSpc>
                <a:spcPct val="125000"/>
              </a:lnSpc>
              <a:spcBef>
                <a:spcPts val="0"/>
              </a:spcBef>
              <a:spcAft>
                <a:spcPts val="0"/>
              </a:spcAft>
              <a:buClr>
                <a:srgbClr val="212B5C"/>
              </a:buClr>
              <a:buSzPts val="1400"/>
              <a:buFont typeface="Calibri"/>
              <a:buNone/>
            </a:pPr>
            <a:r>
              <a:rPr b="1" i="0" lang="en-US" sz="1400" u="none" cap="none" strike="noStrike">
                <a:solidFill>
                  <a:srgbClr val="212B5C"/>
                </a:solidFill>
                <a:latin typeface="Calibri"/>
                <a:ea typeface="Calibri"/>
                <a:cs typeface="Calibri"/>
                <a:sym typeface="Calibri"/>
              </a:rPr>
              <a:t>Näide:  </a:t>
            </a:r>
            <a:r>
              <a:rPr lang="en-US">
                <a:solidFill>
                  <a:srgbClr val="26264A"/>
                </a:solidFill>
                <a:latin typeface="Calibri"/>
                <a:ea typeface="Calibri"/>
                <a:cs typeface="Calibri"/>
                <a:sym typeface="Calibri"/>
              </a:rPr>
              <a:t>2022. aastal toimusid üle-Eesti 16 Osaluskohvikut, millest võtsid osa pea 700 noort ja seal tekkinud ideedest pani Eesti Noorteühenduste Liit kokku noorte ootuste platvormi Riigikogu valimisteks. </a:t>
            </a:r>
            <a:endParaRPr b="0" i="0" sz="1400" u="none" cap="none" strike="noStrike">
              <a:solidFill>
                <a:schemeClr val="dk1"/>
              </a:solidFill>
              <a:latin typeface="Calibri"/>
              <a:ea typeface="Calibri"/>
              <a:cs typeface="Calibri"/>
              <a:sym typeface="Calibri"/>
            </a:endParaRPr>
          </a:p>
        </p:txBody>
      </p:sp>
      <p:sp>
        <p:nvSpPr>
          <p:cNvPr id="244" name="Google Shape;244;p9"/>
          <p:cNvSpPr/>
          <p:nvPr/>
        </p:nvSpPr>
        <p:spPr>
          <a:xfrm>
            <a:off x="548640" y="5349240"/>
            <a:ext cx="10789920" cy="548640"/>
          </a:xfrm>
          <a:prstGeom prst="rect">
            <a:avLst/>
          </a:prstGeom>
          <a:noFill/>
          <a:ln>
            <a:noFill/>
          </a:ln>
        </p:spPr>
        <p:txBody>
          <a:bodyPr anchorCtr="0" anchor="ctr" bIns="45700" lIns="91425" spcFirstLastPara="1" rIns="91425" wrap="square" tIns="45700">
            <a:noAutofit/>
          </a:bodyPr>
          <a:lstStyle/>
          <a:p>
            <a:pPr indent="0" lvl="0" marL="0" marR="0" rtl="0" algn="l">
              <a:lnSpc>
                <a:spcPct val="125000"/>
              </a:lnSpc>
              <a:spcBef>
                <a:spcPts val="0"/>
              </a:spcBef>
              <a:spcAft>
                <a:spcPts val="0"/>
              </a:spcAft>
              <a:buClr>
                <a:srgbClr val="C9CBE8"/>
              </a:buClr>
              <a:buSzPts val="1300"/>
              <a:buFont typeface="Calibri"/>
              <a:buNone/>
            </a:pPr>
            <a:r>
              <a:rPr b="0" i="1" lang="en-US" sz="1300" u="none" cap="none" strike="noStrike">
                <a:solidFill>
                  <a:srgbClr val="C9CBE8"/>
                </a:solidFill>
                <a:latin typeface="Calibri"/>
                <a:ea typeface="Calibri"/>
                <a:cs typeface="Calibri"/>
                <a:sym typeface="Calibri"/>
              </a:rPr>
              <a:t>Praktiline nipp: kasuta sarnast formaati oma projektis. Kutsu üks kohaliku tasandi otsustaja väiksesse arutellu oma sihtrühma teemal.</a:t>
            </a:r>
            <a:endParaRPr b="0" i="0" sz="1300" u="none" cap="none" strike="noStrike">
              <a:solidFill>
                <a:schemeClr val="dk1"/>
              </a:solidFill>
              <a:latin typeface="Calibri"/>
              <a:ea typeface="Calibri"/>
              <a:cs typeface="Calibri"/>
              <a:sym typeface="Calibri"/>
            </a:endParaRPr>
          </a:p>
        </p:txBody>
      </p:sp>
      <p:sp>
        <p:nvSpPr>
          <p:cNvPr id="245" name="Google Shape;245;p9"/>
          <p:cNvSpPr/>
          <p:nvPr/>
        </p:nvSpPr>
        <p:spPr>
          <a:xfrm>
            <a:off x="11521440" y="6492240"/>
            <a:ext cx="457200" cy="27432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B85"/>
              </a:buClr>
              <a:buSzPts val="1000"/>
              <a:buFont typeface="Calibri"/>
              <a:buNone/>
            </a:pPr>
            <a:r>
              <a:rPr b="0" i="0" lang="en-US" sz="1000" u="none" cap="none" strike="noStrike">
                <a:solidFill>
                  <a:srgbClr val="6B6B85"/>
                </a:solidFill>
                <a:latin typeface="Calibri"/>
                <a:ea typeface="Calibri"/>
                <a:cs typeface="Calibri"/>
                <a:sym typeface="Calibri"/>
              </a:rPr>
              <a:t>9</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2026-08-14T05:32:00Z</dcterms:created>
  <dc:creator>PptxGenJS</dc:creator>
</cp:coreProperties>
</file>