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2" roundtripDataSignature="AMtx7mh2TSzkn/J0stssiM13QGlPPHvz5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customschemas.google.com/relationships/presentationmetadata" Target="metadata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2" name="Google Shape;26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2" name="Google Shape;29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3" name="Google Shape;32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" name="Google Shape;33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4" name="Google Shape;36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7" name="Google Shape;417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" name="Google Shape;2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" name="Google Shape;5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3D38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8778240" y="-2011680"/>
            <a:ext cx="6400800" cy="6400800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1"/>
          <p:cNvSpPr/>
          <p:nvPr/>
        </p:nvSpPr>
        <p:spPr>
          <a:xfrm>
            <a:off x="9875520" y="3291840"/>
            <a:ext cx="3840480" cy="3840480"/>
          </a:xfrm>
          <a:prstGeom prst="ellipse">
            <a:avLst/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1"/>
          <p:cNvSpPr/>
          <p:nvPr/>
        </p:nvSpPr>
        <p:spPr>
          <a:xfrm>
            <a:off x="640080" y="1828800"/>
            <a:ext cx="8686800" cy="1920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Sotsiaalsed oskused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ja koostöö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640080" y="3886200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EDE4"/>
              </a:buClr>
              <a:buSzPts val="1900"/>
              <a:buFont typeface="Arial"/>
              <a:buNone/>
            </a:pPr>
            <a:r>
              <a:rPr b="0" i="1" lang="en-US" sz="1900" u="none" cap="none" strike="noStrike">
                <a:solidFill>
                  <a:srgbClr val="F2EDE4"/>
                </a:solidFill>
                <a:latin typeface="Arial"/>
                <a:ea typeface="Arial"/>
                <a:cs typeface="Arial"/>
                <a:sym typeface="Arial"/>
              </a:rPr>
              <a:t>Meeskonnatöö, empaatia ja konfliktide lahendamine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640080" y="4709160"/>
            <a:ext cx="8686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FE3DF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CFE3DF"/>
                </a:solidFill>
                <a:latin typeface="Arial"/>
                <a:ea typeface="Arial"/>
                <a:cs typeface="Arial"/>
                <a:sym typeface="Arial"/>
              </a:rPr>
              <a:t>Suvekool “Hoolin, kaasan ja mõistan”  13.</a:t>
            </a:r>
            <a:r>
              <a:rPr lang="en-US">
                <a:solidFill>
                  <a:srgbClr val="CFE3DF"/>
                </a:solidFill>
              </a:rPr>
              <a:t>-</a:t>
            </a:r>
            <a:r>
              <a:rPr b="0" i="0" lang="en-US" sz="1400" u="none" cap="none" strike="noStrike">
                <a:solidFill>
                  <a:srgbClr val="CFE3DF"/>
                </a:solidFill>
                <a:latin typeface="Arial"/>
                <a:ea typeface="Arial"/>
                <a:cs typeface="Arial"/>
                <a:sym typeface="Arial"/>
              </a:rPr>
              <a:t>14.08.2026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640080" y="5029200"/>
            <a:ext cx="8686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FE3DF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CFE3DF"/>
                </a:solidFill>
                <a:latin typeface="Arial"/>
                <a:ea typeface="Arial"/>
                <a:cs typeface="Arial"/>
                <a:sym typeface="Arial"/>
              </a:rPr>
              <a:t>Hestia Hotel Europa, Tallinn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640080" y="5440680"/>
            <a:ext cx="88696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FBFB8"/>
              </a:buClr>
              <a:buSzPts val="1300"/>
              <a:buFont typeface="Arial"/>
              <a:buNone/>
            </a:pPr>
            <a:r>
              <a:rPr lang="en-US" sz="1300">
                <a:solidFill>
                  <a:srgbClr val="9FBFB8"/>
                </a:solidFill>
              </a:rPr>
              <a:t>Triin Roos &amp; Vassili Golikov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0"/>
          <p:cNvSpPr/>
          <p:nvPr/>
        </p:nvSpPr>
        <p:spPr>
          <a:xfrm>
            <a:off x="548640" y="502920"/>
            <a:ext cx="2542032" cy="384048"/>
          </a:xfrm>
          <a:prstGeom prst="roundRect">
            <a:avLst>
              <a:gd fmla="val 19048" name="adj"/>
            </a:avLst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0"/>
          <p:cNvSpPr/>
          <p:nvPr/>
        </p:nvSpPr>
        <p:spPr>
          <a:xfrm>
            <a:off x="548640" y="502920"/>
            <a:ext cx="2542032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GRUPITÖÖ 1 · ARUTELU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0"/>
          <p:cNvSpPr/>
          <p:nvPr/>
        </p:nvSpPr>
        <p:spPr>
          <a:xfrm>
            <a:off x="548640" y="1051560"/>
            <a:ext cx="86868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Arutlege </a:t>
            </a:r>
            <a:r>
              <a:rPr b="1" lang="en-US" sz="3000">
                <a:solidFill>
                  <a:srgbClr val="20241F"/>
                </a:solidFill>
              </a:rPr>
              <a:t>gruppides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0"/>
          <p:cNvSpPr/>
          <p:nvPr/>
        </p:nvSpPr>
        <p:spPr>
          <a:xfrm>
            <a:off x="548640" y="2194560"/>
            <a:ext cx="10424160" cy="868680"/>
          </a:xfrm>
          <a:prstGeom prst="roundRect">
            <a:avLst>
              <a:gd fmla="val 10526" name="adj"/>
            </a:avLst>
          </a:prstGeom>
          <a:solidFill>
            <a:srgbClr val="F2ED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0"/>
          <p:cNvSpPr/>
          <p:nvPr/>
        </p:nvSpPr>
        <p:spPr>
          <a:xfrm>
            <a:off x="777240" y="2368296"/>
            <a:ext cx="530352" cy="530352"/>
          </a:xfrm>
          <a:prstGeom prst="ellipse">
            <a:avLst/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cons_commentdots.png" id="248" name="Google Shape;24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9828" y="2500884"/>
            <a:ext cx="265176" cy="265176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0"/>
          <p:cNvSpPr/>
          <p:nvPr/>
        </p:nvSpPr>
        <p:spPr>
          <a:xfrm>
            <a:off x="1508760" y="2194560"/>
            <a:ext cx="923544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Millised tugevused kordusid?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0"/>
          <p:cNvSpPr/>
          <p:nvPr/>
        </p:nvSpPr>
        <p:spPr>
          <a:xfrm>
            <a:off x="548640" y="3246120"/>
            <a:ext cx="10424160" cy="868680"/>
          </a:xfrm>
          <a:prstGeom prst="roundRect">
            <a:avLst>
              <a:gd fmla="val 10526" name="adj"/>
            </a:avLst>
          </a:prstGeom>
          <a:solidFill>
            <a:srgbClr val="F2ED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0"/>
          <p:cNvSpPr/>
          <p:nvPr/>
        </p:nvSpPr>
        <p:spPr>
          <a:xfrm>
            <a:off x="777240" y="3419856"/>
            <a:ext cx="530352" cy="530352"/>
          </a:xfrm>
          <a:prstGeom prst="ellipse">
            <a:avLst/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cons_commentdots.png" id="252" name="Google Shape;25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9828" y="3552444"/>
            <a:ext cx="265176" cy="265176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0"/>
          <p:cNvSpPr/>
          <p:nvPr/>
        </p:nvSpPr>
        <p:spPr>
          <a:xfrm>
            <a:off x="1508760" y="3246120"/>
            <a:ext cx="923544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Milliseid oskusi soovitakse kõige rohkem arendada?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0"/>
          <p:cNvSpPr/>
          <p:nvPr/>
        </p:nvSpPr>
        <p:spPr>
          <a:xfrm>
            <a:off x="548640" y="4297680"/>
            <a:ext cx="10424160" cy="868680"/>
          </a:xfrm>
          <a:prstGeom prst="roundRect">
            <a:avLst>
              <a:gd fmla="val 10526" name="adj"/>
            </a:avLst>
          </a:prstGeom>
          <a:solidFill>
            <a:srgbClr val="F2ED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0"/>
          <p:cNvSpPr/>
          <p:nvPr/>
        </p:nvSpPr>
        <p:spPr>
          <a:xfrm>
            <a:off x="777240" y="4471416"/>
            <a:ext cx="530352" cy="530352"/>
          </a:xfrm>
          <a:prstGeom prst="ellipse">
            <a:avLst/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cons_commentdots.png" id="256" name="Google Shape;25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9828" y="4604004"/>
            <a:ext cx="265176" cy="265176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0"/>
          <p:cNvSpPr/>
          <p:nvPr/>
        </p:nvSpPr>
        <p:spPr>
          <a:xfrm>
            <a:off x="1508760" y="4297680"/>
            <a:ext cx="9235440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Kuidas neid oskusi päriselt harjutada saaks?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Grupitöö 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0"/>
          <p:cNvSpPr/>
          <p:nvPr/>
        </p:nvSpPr>
        <p:spPr>
          <a:xfrm>
            <a:off x="8074152" y="6510528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Suvekool “Hoolin, kaasan ja mõistan”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1"/>
          <p:cNvSpPr/>
          <p:nvPr/>
        </p:nvSpPr>
        <p:spPr>
          <a:xfrm>
            <a:off x="548640" y="502920"/>
            <a:ext cx="2443277" cy="384048"/>
          </a:xfrm>
          <a:prstGeom prst="roundRect">
            <a:avLst>
              <a:gd fmla="val 19048" name="adj"/>
            </a:avLst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1"/>
          <p:cNvSpPr/>
          <p:nvPr/>
        </p:nvSpPr>
        <p:spPr>
          <a:xfrm>
            <a:off x="548640" y="502920"/>
            <a:ext cx="2443277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GRUPITÖÖ 2 · 15 MIN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1"/>
          <p:cNvSpPr/>
          <p:nvPr/>
        </p:nvSpPr>
        <p:spPr>
          <a:xfrm>
            <a:off x="548640" y="1051560"/>
            <a:ext cx="96012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Miks noored ei osale?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1"/>
          <p:cNvSpPr/>
          <p:nvPr/>
        </p:nvSpPr>
        <p:spPr>
          <a:xfrm>
            <a:off x="548640" y="1783080"/>
            <a:ext cx="10241280" cy="777240"/>
          </a:xfrm>
          <a:prstGeom prst="roundRect">
            <a:avLst>
              <a:gd fmla="val 11765" name="adj"/>
            </a:avLst>
          </a:prstGeom>
          <a:solidFill>
            <a:srgbClr val="0A3D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11"/>
          <p:cNvSpPr/>
          <p:nvPr/>
        </p:nvSpPr>
        <p:spPr>
          <a:xfrm>
            <a:off x="822960" y="1783080"/>
            <a:ext cx="96926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Arial"/>
              <a:buNone/>
            </a:pPr>
            <a:r>
              <a:rPr b="0" i="1" lang="en-US" sz="14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Mõtle noorele, kes ei tule noorteüritustele ega projektidesse. Miks ta võib eemale jääda?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1"/>
          <p:cNvSpPr/>
          <p:nvPr/>
        </p:nvSpPr>
        <p:spPr>
          <a:xfrm>
            <a:off x="548640" y="2880360"/>
            <a:ext cx="3337560" cy="566928"/>
          </a:xfrm>
          <a:prstGeom prst="roundRect">
            <a:avLst>
              <a:gd fmla="val 50000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1"/>
          <p:cNvSpPr/>
          <p:nvPr/>
        </p:nvSpPr>
        <p:spPr>
          <a:xfrm>
            <a:off x="685800" y="2880360"/>
            <a:ext cx="3063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Ei tunne kedagi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1"/>
          <p:cNvSpPr/>
          <p:nvPr/>
        </p:nvSpPr>
        <p:spPr>
          <a:xfrm>
            <a:off x="4023360" y="2880360"/>
            <a:ext cx="3337560" cy="566928"/>
          </a:xfrm>
          <a:prstGeom prst="roundRect">
            <a:avLst>
              <a:gd fmla="val 50000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11"/>
          <p:cNvSpPr/>
          <p:nvPr/>
        </p:nvSpPr>
        <p:spPr>
          <a:xfrm>
            <a:off x="4160520" y="2880360"/>
            <a:ext cx="3063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Kardab hinnanguid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1"/>
          <p:cNvSpPr/>
          <p:nvPr/>
        </p:nvSpPr>
        <p:spPr>
          <a:xfrm>
            <a:off x="7498080" y="2880360"/>
            <a:ext cx="3337560" cy="566928"/>
          </a:xfrm>
          <a:prstGeom prst="roundRect">
            <a:avLst>
              <a:gd fmla="val 50000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1"/>
          <p:cNvSpPr/>
          <p:nvPr/>
        </p:nvSpPr>
        <p:spPr>
          <a:xfrm>
            <a:off x="7635240" y="2880360"/>
            <a:ext cx="3063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Väsimus või ärevus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1"/>
          <p:cNvSpPr/>
          <p:nvPr/>
        </p:nvSpPr>
        <p:spPr>
          <a:xfrm>
            <a:off x="548640" y="3575304"/>
            <a:ext cx="3337560" cy="566928"/>
          </a:xfrm>
          <a:prstGeom prst="roundRect">
            <a:avLst>
              <a:gd fmla="val 50000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1"/>
          <p:cNvSpPr/>
          <p:nvPr/>
        </p:nvSpPr>
        <p:spPr>
          <a:xfrm>
            <a:off x="685800" y="3575304"/>
            <a:ext cx="3063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Rahaprobleemid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1"/>
          <p:cNvSpPr/>
          <p:nvPr/>
        </p:nvSpPr>
        <p:spPr>
          <a:xfrm>
            <a:off x="4023360" y="3575304"/>
            <a:ext cx="3337560" cy="566928"/>
          </a:xfrm>
          <a:prstGeom prst="roundRect">
            <a:avLst>
              <a:gd fmla="val 50000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1"/>
          <p:cNvSpPr/>
          <p:nvPr/>
        </p:nvSpPr>
        <p:spPr>
          <a:xfrm>
            <a:off x="4160520" y="3575304"/>
            <a:ext cx="3063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Transport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1"/>
          <p:cNvSpPr/>
          <p:nvPr/>
        </p:nvSpPr>
        <p:spPr>
          <a:xfrm>
            <a:off x="7498080" y="3575304"/>
            <a:ext cx="3337560" cy="566928"/>
          </a:xfrm>
          <a:prstGeom prst="roundRect">
            <a:avLst>
              <a:gd fmla="val 50000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1"/>
          <p:cNvSpPr/>
          <p:nvPr/>
        </p:nvSpPr>
        <p:spPr>
          <a:xfrm>
            <a:off x="7635240" y="3575304"/>
            <a:ext cx="3063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Ligipääsetavus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1"/>
          <p:cNvSpPr/>
          <p:nvPr/>
        </p:nvSpPr>
        <p:spPr>
          <a:xfrm>
            <a:off x="548640" y="4270248"/>
            <a:ext cx="3337560" cy="566928"/>
          </a:xfrm>
          <a:prstGeom prst="roundRect">
            <a:avLst>
              <a:gd fmla="val 50000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1"/>
          <p:cNvSpPr/>
          <p:nvPr/>
        </p:nvSpPr>
        <p:spPr>
          <a:xfrm>
            <a:off x="685800" y="4270248"/>
            <a:ext cx="3063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Keelebarjäär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1"/>
          <p:cNvSpPr/>
          <p:nvPr/>
        </p:nvSpPr>
        <p:spPr>
          <a:xfrm>
            <a:off x="4023360" y="4270248"/>
            <a:ext cx="3337560" cy="566928"/>
          </a:xfrm>
          <a:prstGeom prst="roundRect">
            <a:avLst>
              <a:gd fmla="val 50000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1"/>
          <p:cNvSpPr/>
          <p:nvPr/>
        </p:nvSpPr>
        <p:spPr>
          <a:xfrm>
            <a:off x="4160520" y="4270248"/>
            <a:ext cx="3063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“See pole minu jaoks”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1"/>
          <p:cNvSpPr/>
          <p:nvPr/>
        </p:nvSpPr>
        <p:spPr>
          <a:xfrm>
            <a:off x="7498080" y="4270248"/>
            <a:ext cx="3337560" cy="566928"/>
          </a:xfrm>
          <a:prstGeom prst="roundRect">
            <a:avLst>
              <a:gd fmla="val 50000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1"/>
          <p:cNvSpPr/>
          <p:nvPr/>
        </p:nvSpPr>
        <p:spPr>
          <a:xfrm>
            <a:off x="7635240" y="4270248"/>
            <a:ext cx="306324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Varasem halb kogemus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1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Grupitöö 2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1"/>
          <p:cNvSpPr/>
          <p:nvPr/>
        </p:nvSpPr>
        <p:spPr>
          <a:xfrm>
            <a:off x="8074152" y="6510528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Suvekool “Hoolin, kaasan ja mõistan”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2"/>
          <p:cNvSpPr/>
          <p:nvPr/>
        </p:nvSpPr>
        <p:spPr>
          <a:xfrm>
            <a:off x="548640" y="502920"/>
            <a:ext cx="2443277" cy="384048"/>
          </a:xfrm>
          <a:prstGeom prst="roundRect">
            <a:avLst>
              <a:gd fmla="val 19048" name="adj"/>
            </a:avLst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12"/>
          <p:cNvSpPr/>
          <p:nvPr/>
        </p:nvSpPr>
        <p:spPr>
          <a:xfrm>
            <a:off x="548640" y="502920"/>
            <a:ext cx="2443277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GRUPITÖÖ 2 · SAMM 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12"/>
          <p:cNvSpPr/>
          <p:nvPr/>
        </p:nvSpPr>
        <p:spPr>
          <a:xfrm>
            <a:off x="548640" y="1051560"/>
            <a:ext cx="100584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2700"/>
              <a:buFont typeface="Arial"/>
              <a:buNone/>
            </a:pPr>
            <a:r>
              <a:rPr b="1" i="0" lang="en-US" sz="27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Valige kolm põhjust ja leidke lahendus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2"/>
          <p:cNvSpPr/>
          <p:nvPr/>
        </p:nvSpPr>
        <p:spPr>
          <a:xfrm>
            <a:off x="548640" y="1737360"/>
            <a:ext cx="960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Näide, kuidas põhjusest lahenduseni jõuda: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2"/>
          <p:cNvSpPr/>
          <p:nvPr/>
        </p:nvSpPr>
        <p:spPr>
          <a:xfrm>
            <a:off x="548640" y="2377440"/>
            <a:ext cx="4663440" cy="777240"/>
          </a:xfrm>
          <a:prstGeom prst="roundRect">
            <a:avLst>
              <a:gd fmla="val 11765" name="adj"/>
            </a:avLst>
          </a:prstGeom>
          <a:solidFill>
            <a:srgbClr val="F2ED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12"/>
          <p:cNvSpPr/>
          <p:nvPr/>
        </p:nvSpPr>
        <p:spPr>
          <a:xfrm>
            <a:off x="777240" y="2377440"/>
            <a:ext cx="42062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450"/>
              <a:buFont typeface="Arial"/>
              <a:buNone/>
            </a:pPr>
            <a:r>
              <a:rPr b="0" i="1" lang="en-US" sz="145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“ei tunne kedagi”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12"/>
          <p:cNvSpPr/>
          <p:nvPr/>
        </p:nvSpPr>
        <p:spPr>
          <a:xfrm>
            <a:off x="5440680" y="2578608"/>
            <a:ext cx="365760" cy="365760"/>
          </a:xfrm>
          <a:prstGeom prst="ellipse">
            <a:avLst/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12"/>
          <p:cNvSpPr/>
          <p:nvPr/>
        </p:nvSpPr>
        <p:spPr>
          <a:xfrm>
            <a:off x="5440680" y="257860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2"/>
          <p:cNvSpPr/>
          <p:nvPr/>
        </p:nvSpPr>
        <p:spPr>
          <a:xfrm>
            <a:off x="6035040" y="2377440"/>
            <a:ext cx="4709160" cy="777240"/>
          </a:xfrm>
          <a:prstGeom prst="roundRect">
            <a:avLst>
              <a:gd fmla="val 11765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2"/>
          <p:cNvSpPr/>
          <p:nvPr/>
        </p:nvSpPr>
        <p:spPr>
          <a:xfrm>
            <a:off x="6263640" y="2377440"/>
            <a:ext cx="42519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Mentor või sõbrapaar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2"/>
          <p:cNvSpPr/>
          <p:nvPr/>
        </p:nvSpPr>
        <p:spPr>
          <a:xfrm>
            <a:off x="548640" y="3310128"/>
            <a:ext cx="4663440" cy="777240"/>
          </a:xfrm>
          <a:prstGeom prst="roundRect">
            <a:avLst>
              <a:gd fmla="val 11765" name="adj"/>
            </a:avLst>
          </a:prstGeom>
          <a:solidFill>
            <a:srgbClr val="F2ED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2"/>
          <p:cNvSpPr/>
          <p:nvPr/>
        </p:nvSpPr>
        <p:spPr>
          <a:xfrm>
            <a:off x="777240" y="3310128"/>
            <a:ext cx="42062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450"/>
              <a:buFont typeface="Arial"/>
              <a:buNone/>
            </a:pPr>
            <a:r>
              <a:rPr b="0" i="1" lang="en-US" sz="145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“ärevus”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2"/>
          <p:cNvSpPr/>
          <p:nvPr/>
        </p:nvSpPr>
        <p:spPr>
          <a:xfrm>
            <a:off x="5440680" y="3511296"/>
            <a:ext cx="365760" cy="365760"/>
          </a:xfrm>
          <a:prstGeom prst="ellipse">
            <a:avLst/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2"/>
          <p:cNvSpPr/>
          <p:nvPr/>
        </p:nvSpPr>
        <p:spPr>
          <a:xfrm>
            <a:off x="5440680" y="351129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2"/>
          <p:cNvSpPr/>
          <p:nvPr/>
        </p:nvSpPr>
        <p:spPr>
          <a:xfrm>
            <a:off x="6035040" y="3310128"/>
            <a:ext cx="4709160" cy="777240"/>
          </a:xfrm>
          <a:prstGeom prst="roundRect">
            <a:avLst>
              <a:gd fmla="val 11765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2"/>
          <p:cNvSpPr/>
          <p:nvPr/>
        </p:nvSpPr>
        <p:spPr>
          <a:xfrm>
            <a:off x="6263640" y="3310128"/>
            <a:ext cx="42519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Vaikne puhkeala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2"/>
          <p:cNvSpPr/>
          <p:nvPr/>
        </p:nvSpPr>
        <p:spPr>
          <a:xfrm>
            <a:off x="548640" y="4242816"/>
            <a:ext cx="4663440" cy="777240"/>
          </a:xfrm>
          <a:prstGeom prst="roundRect">
            <a:avLst>
              <a:gd fmla="val 11765" name="adj"/>
            </a:avLst>
          </a:prstGeom>
          <a:solidFill>
            <a:srgbClr val="F2ED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2"/>
          <p:cNvSpPr/>
          <p:nvPr/>
        </p:nvSpPr>
        <p:spPr>
          <a:xfrm>
            <a:off x="777240" y="4242816"/>
            <a:ext cx="42062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450"/>
              <a:buFont typeface="Arial"/>
              <a:buNone/>
            </a:pPr>
            <a:r>
              <a:rPr b="0" i="1" lang="en-US" sz="145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“transport”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2"/>
          <p:cNvSpPr/>
          <p:nvPr/>
        </p:nvSpPr>
        <p:spPr>
          <a:xfrm>
            <a:off x="5440680" y="4443984"/>
            <a:ext cx="365760" cy="365760"/>
          </a:xfrm>
          <a:prstGeom prst="ellipse">
            <a:avLst/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2"/>
          <p:cNvSpPr/>
          <p:nvPr/>
        </p:nvSpPr>
        <p:spPr>
          <a:xfrm>
            <a:off x="5440680" y="444398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2"/>
          <p:cNvSpPr/>
          <p:nvPr/>
        </p:nvSpPr>
        <p:spPr>
          <a:xfrm>
            <a:off x="6035040" y="4242816"/>
            <a:ext cx="4709160" cy="777240"/>
          </a:xfrm>
          <a:prstGeom prst="roundRect">
            <a:avLst>
              <a:gd fmla="val 11765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12"/>
          <p:cNvSpPr/>
          <p:nvPr/>
        </p:nvSpPr>
        <p:spPr>
          <a:xfrm>
            <a:off x="6263640" y="4242816"/>
            <a:ext cx="42519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Sõidutoetus või hübriidosalus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12"/>
          <p:cNvSpPr/>
          <p:nvPr/>
        </p:nvSpPr>
        <p:spPr>
          <a:xfrm>
            <a:off x="548640" y="5349240"/>
            <a:ext cx="10195560" cy="685800"/>
          </a:xfrm>
          <a:prstGeom prst="roundRect">
            <a:avLst>
              <a:gd fmla="val 13333" name="adj"/>
            </a:avLst>
          </a:prstGeom>
          <a:solidFill>
            <a:srgbClr val="0A3D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12"/>
          <p:cNvSpPr/>
          <p:nvPr/>
        </p:nvSpPr>
        <p:spPr>
          <a:xfrm>
            <a:off x="822960" y="5349240"/>
            <a:ext cx="969264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9EEE9"/>
              </a:buClr>
              <a:buSzPts val="1350"/>
              <a:buFont typeface="Arial"/>
              <a:buNone/>
            </a:pPr>
            <a:r>
              <a:rPr b="0" i="1" lang="en-US" sz="1350" u="none" cap="none" strike="noStrike">
                <a:solidFill>
                  <a:srgbClr val="D9EEE9"/>
                </a:solidFill>
                <a:latin typeface="Arial"/>
                <a:ea typeface="Arial"/>
                <a:cs typeface="Arial"/>
                <a:sym typeface="Arial"/>
              </a:rPr>
              <a:t>See loob otsese silla järgmise grupitöö, projektidisaini, juurde.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1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Grupitöö 2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12"/>
          <p:cNvSpPr/>
          <p:nvPr/>
        </p:nvSpPr>
        <p:spPr>
          <a:xfrm>
            <a:off x="8074152" y="6510528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Suvekool “Hoolin, kaasan ja mõistan”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3D38"/>
        </a:solid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3"/>
          <p:cNvSpPr/>
          <p:nvPr/>
        </p:nvSpPr>
        <p:spPr>
          <a:xfrm>
            <a:off x="548640" y="502920"/>
            <a:ext cx="2443277" cy="384048"/>
          </a:xfrm>
          <a:prstGeom prst="roundRect">
            <a:avLst>
              <a:gd fmla="val 19048" name="adj"/>
            </a:avLst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13"/>
          <p:cNvSpPr/>
          <p:nvPr/>
        </p:nvSpPr>
        <p:spPr>
          <a:xfrm>
            <a:off x="548640" y="502920"/>
            <a:ext cx="2443277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GRUPITÖÖ 3 · 20 MIN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3"/>
          <p:cNvSpPr/>
          <p:nvPr/>
        </p:nvSpPr>
        <p:spPr>
          <a:xfrm>
            <a:off x="548640" y="1051560"/>
            <a:ext cx="1024128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1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Kaasava sündmuse või projekti disain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3"/>
          <p:cNvSpPr/>
          <p:nvPr/>
        </p:nvSpPr>
        <p:spPr>
          <a:xfrm>
            <a:off x="548640" y="2011680"/>
            <a:ext cx="10241280" cy="1005840"/>
          </a:xfrm>
          <a:prstGeom prst="roundRect">
            <a:avLst>
              <a:gd fmla="val 9091" name="adj"/>
            </a:avLst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3"/>
          <p:cNvSpPr/>
          <p:nvPr/>
        </p:nvSpPr>
        <p:spPr>
          <a:xfrm>
            <a:off x="822960" y="2011680"/>
            <a:ext cx="969264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Arial"/>
              <a:buNone/>
            </a:pPr>
            <a:r>
              <a:rPr b="0" i="0" lang="en-US" sz="14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Eesmärk: luua idee sündmusest või projektist, mida Peace Child Eesti võiks tulevikus </a:t>
            </a:r>
            <a:r>
              <a:rPr lang="en-US" sz="1450">
                <a:solidFill>
                  <a:srgbClr val="FFFFFF"/>
                </a:solidFill>
              </a:rPr>
              <a:t>korraldada või siis idee teile endale, millest homme projekt luua.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3"/>
          <p:cNvSpPr/>
          <p:nvPr/>
        </p:nvSpPr>
        <p:spPr>
          <a:xfrm>
            <a:off x="548640" y="3246120"/>
            <a:ext cx="45720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FD8CC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9FD8CC"/>
                </a:solidFill>
                <a:latin typeface="Arial"/>
                <a:ea typeface="Arial"/>
                <a:cs typeface="Arial"/>
                <a:sym typeface="Arial"/>
              </a:rPr>
              <a:t>Ülesanne </a:t>
            </a:r>
            <a:r>
              <a:rPr b="1" lang="en-US" sz="1500">
                <a:solidFill>
                  <a:srgbClr val="9FD8CC"/>
                </a:solidFill>
              </a:rPr>
              <a:t>grupile</a:t>
            </a:r>
            <a:r>
              <a:rPr b="1" i="0" lang="en-US" sz="1500" u="none" cap="none" strike="noStrike">
                <a:solidFill>
                  <a:srgbClr val="9FD8CC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3"/>
          <p:cNvSpPr/>
          <p:nvPr/>
        </p:nvSpPr>
        <p:spPr>
          <a:xfrm>
            <a:off x="548640" y="3611880"/>
            <a:ext cx="98755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4F1EE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E4F1EE"/>
                </a:solidFill>
                <a:latin typeface="Arial"/>
                <a:ea typeface="Arial"/>
                <a:cs typeface="Arial"/>
                <a:sym typeface="Arial"/>
              </a:rPr>
              <a:t>Kujundage üks noortele suunatud sündmus või projekt, mis aitaks arendada sotsiaalseid oskusi ja toetada vaimset heaolu. Täitke töölehe 7 punkti: need on järgmisel kahel slaidil.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3"/>
          <p:cNvSpPr/>
          <p:nvPr/>
        </p:nvSpPr>
        <p:spPr>
          <a:xfrm>
            <a:off x="548640" y="4709160"/>
            <a:ext cx="10241280" cy="1280160"/>
          </a:xfrm>
          <a:prstGeom prst="roundRect">
            <a:avLst>
              <a:gd fmla="val 7143" name="adj"/>
            </a:avLst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3"/>
          <p:cNvSpPr/>
          <p:nvPr/>
        </p:nvSpPr>
        <p:spPr>
          <a:xfrm>
            <a:off x="822960" y="4709160"/>
            <a:ext cx="969264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Iga grupp teeb töö lõpus lühikese ülevaate oma mõtetest.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FA69C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6FA69C"/>
                </a:solidFill>
                <a:latin typeface="Arial"/>
                <a:ea typeface="Arial"/>
                <a:cs typeface="Arial"/>
                <a:sym typeface="Arial"/>
              </a:rPr>
              <a:t>Grupitöö 3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13"/>
          <p:cNvSpPr/>
          <p:nvPr/>
        </p:nvSpPr>
        <p:spPr>
          <a:xfrm>
            <a:off x="8074152" y="6510528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FA69C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6FA69C"/>
                </a:solidFill>
                <a:latin typeface="Arial"/>
                <a:ea typeface="Arial"/>
                <a:cs typeface="Arial"/>
                <a:sym typeface="Arial"/>
              </a:rPr>
              <a:t>Suvekool “Hoolin, kaasan ja mõistan”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4"/>
          <p:cNvSpPr/>
          <p:nvPr/>
        </p:nvSpPr>
        <p:spPr>
          <a:xfrm>
            <a:off x="548640" y="502920"/>
            <a:ext cx="2937053" cy="384048"/>
          </a:xfrm>
          <a:prstGeom prst="roundRect">
            <a:avLst>
              <a:gd fmla="val 19048" name="adj"/>
            </a:avLst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4"/>
          <p:cNvSpPr/>
          <p:nvPr/>
        </p:nvSpPr>
        <p:spPr>
          <a:xfrm>
            <a:off x="548640" y="502920"/>
            <a:ext cx="2937053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GRUPITÖÖ 3 · TÖÖLEHT 1/2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4"/>
          <p:cNvSpPr/>
          <p:nvPr/>
        </p:nvSpPr>
        <p:spPr>
          <a:xfrm>
            <a:off x="548640" y="1051560"/>
            <a:ext cx="100584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2700"/>
              <a:buFont typeface="Arial"/>
              <a:buNone/>
            </a:pPr>
            <a:r>
              <a:rPr b="1" i="0" lang="en-US" sz="27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Projekti tööleht: punktid 1</a:t>
            </a:r>
            <a:r>
              <a:rPr b="1" lang="en-US" sz="2700">
                <a:solidFill>
                  <a:srgbClr val="20241F"/>
                </a:solidFill>
              </a:rPr>
              <a:t>-</a:t>
            </a:r>
            <a:r>
              <a:rPr b="1" i="0" lang="en-US" sz="27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4"/>
          <p:cNvSpPr/>
          <p:nvPr/>
        </p:nvSpPr>
        <p:spPr>
          <a:xfrm>
            <a:off x="548640" y="1920240"/>
            <a:ext cx="457200" cy="457200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14"/>
          <p:cNvSpPr/>
          <p:nvPr/>
        </p:nvSpPr>
        <p:spPr>
          <a:xfrm>
            <a:off x="548640" y="192024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4"/>
          <p:cNvSpPr/>
          <p:nvPr/>
        </p:nvSpPr>
        <p:spPr>
          <a:xfrm>
            <a:off x="1188720" y="1874520"/>
            <a:ext cx="96926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550"/>
              <a:buFont typeface="Arial"/>
              <a:buNone/>
            </a:pPr>
            <a:r>
              <a:rPr b="1" i="0" lang="en-US" sz="15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Projekti nimi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4"/>
          <p:cNvSpPr/>
          <p:nvPr/>
        </p:nvSpPr>
        <p:spPr>
          <a:xfrm>
            <a:off x="548640" y="2514600"/>
            <a:ext cx="457200" cy="457200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14"/>
          <p:cNvSpPr/>
          <p:nvPr/>
        </p:nvSpPr>
        <p:spPr>
          <a:xfrm>
            <a:off x="548640" y="251460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4"/>
          <p:cNvSpPr/>
          <p:nvPr/>
        </p:nvSpPr>
        <p:spPr>
          <a:xfrm>
            <a:off x="1188720" y="2468880"/>
            <a:ext cx="96926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550"/>
              <a:buFont typeface="Arial"/>
              <a:buNone/>
            </a:pPr>
            <a:r>
              <a:rPr b="1" i="0" lang="en-US" sz="15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Kellele?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4"/>
          <p:cNvSpPr/>
          <p:nvPr/>
        </p:nvSpPr>
        <p:spPr>
          <a:xfrm>
            <a:off x="1188720" y="2852928"/>
            <a:ext cx="96926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Valige vähemalt kaks: erivajadustega noored, NEET-noored, asendushooldusel kasvavad noored, rändetaustaga noored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4"/>
          <p:cNvSpPr/>
          <p:nvPr/>
        </p:nvSpPr>
        <p:spPr>
          <a:xfrm>
            <a:off x="548640" y="3566160"/>
            <a:ext cx="457200" cy="457200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14"/>
          <p:cNvSpPr/>
          <p:nvPr/>
        </p:nvSpPr>
        <p:spPr>
          <a:xfrm>
            <a:off x="548640" y="356616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4"/>
          <p:cNvSpPr/>
          <p:nvPr/>
        </p:nvSpPr>
        <p:spPr>
          <a:xfrm>
            <a:off x="1188720" y="3520440"/>
            <a:ext cx="96926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550"/>
              <a:buFont typeface="Arial"/>
              <a:buNone/>
            </a:pPr>
            <a:r>
              <a:rPr b="1" i="0" lang="en-US" sz="15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Millist probleemi lahendab?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4"/>
          <p:cNvSpPr/>
          <p:nvPr/>
        </p:nvSpPr>
        <p:spPr>
          <a:xfrm>
            <a:off x="1188720" y="3904488"/>
            <a:ext cx="96926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Nt üksildus, suhtlemisraskused, madal enesekindlus, vähene osalemine, stress ja ärevus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4"/>
          <p:cNvSpPr/>
          <p:nvPr/>
        </p:nvSpPr>
        <p:spPr>
          <a:xfrm>
            <a:off x="548640" y="4617720"/>
            <a:ext cx="457200" cy="457200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14"/>
          <p:cNvSpPr/>
          <p:nvPr/>
        </p:nvSpPr>
        <p:spPr>
          <a:xfrm>
            <a:off x="548640" y="461772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14"/>
          <p:cNvSpPr/>
          <p:nvPr/>
        </p:nvSpPr>
        <p:spPr>
          <a:xfrm>
            <a:off x="1188720" y="4572000"/>
            <a:ext cx="96926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550"/>
              <a:buFont typeface="Arial"/>
              <a:buNone/>
            </a:pPr>
            <a:r>
              <a:rPr b="1" i="0" lang="en-US" sz="15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Millised tegevused oleksid kõige kasulikumad?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14"/>
          <p:cNvSpPr/>
          <p:nvPr/>
        </p:nvSpPr>
        <p:spPr>
          <a:xfrm>
            <a:off x="1188720" y="4956048"/>
            <a:ext cx="96926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Valige 3–5: tugigrupid, kogemuslood, ühine loovtegevus, vaimse tervise töötuba, suhtlemisoskuste praktika, mentorprogramm, spordi-/liikumistegevus, AI-töötuba, kultuuridevaheline õhtu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4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Grupitöö 3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4"/>
          <p:cNvSpPr/>
          <p:nvPr/>
        </p:nvSpPr>
        <p:spPr>
          <a:xfrm>
            <a:off x="8074152" y="6510528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Suvekool “Hoolin, kaasan ja mõistan”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5"/>
          <p:cNvSpPr/>
          <p:nvPr/>
        </p:nvSpPr>
        <p:spPr>
          <a:xfrm>
            <a:off x="548640" y="502920"/>
            <a:ext cx="2937053" cy="384048"/>
          </a:xfrm>
          <a:prstGeom prst="roundRect">
            <a:avLst>
              <a:gd fmla="val 19048" name="adj"/>
            </a:avLst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15"/>
          <p:cNvSpPr/>
          <p:nvPr/>
        </p:nvSpPr>
        <p:spPr>
          <a:xfrm>
            <a:off x="548640" y="502920"/>
            <a:ext cx="2937053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GRUPITÖÖ 3 · TÖÖLEHT 2/2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5"/>
          <p:cNvSpPr/>
          <p:nvPr/>
        </p:nvSpPr>
        <p:spPr>
          <a:xfrm>
            <a:off x="548640" y="1051560"/>
            <a:ext cx="100584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2700"/>
              <a:buFont typeface="Arial"/>
              <a:buNone/>
            </a:pPr>
            <a:r>
              <a:rPr b="1" i="0" lang="en-US" sz="27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Projekti tööleht: punktid 5</a:t>
            </a:r>
            <a:r>
              <a:rPr b="1" lang="en-US" sz="2700">
                <a:solidFill>
                  <a:srgbClr val="20241F"/>
                </a:solidFill>
              </a:rPr>
              <a:t>-</a:t>
            </a:r>
            <a:r>
              <a:rPr b="1" i="0" lang="en-US" sz="27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5"/>
          <p:cNvSpPr/>
          <p:nvPr/>
        </p:nvSpPr>
        <p:spPr>
          <a:xfrm>
            <a:off x="548640" y="1920240"/>
            <a:ext cx="457200" cy="457200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15"/>
          <p:cNvSpPr/>
          <p:nvPr/>
        </p:nvSpPr>
        <p:spPr>
          <a:xfrm>
            <a:off x="548640" y="192024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5"/>
          <p:cNvSpPr/>
          <p:nvPr/>
        </p:nvSpPr>
        <p:spPr>
          <a:xfrm>
            <a:off x="1188720" y="1874520"/>
            <a:ext cx="96926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550"/>
              <a:buFont typeface="Arial"/>
              <a:buNone/>
            </a:pPr>
            <a:r>
              <a:rPr b="1" i="0" lang="en-US" sz="15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Kuidas kaasata neid, kes tavaliselt ei osale?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5"/>
          <p:cNvSpPr/>
          <p:nvPr/>
        </p:nvSpPr>
        <p:spPr>
          <a:xfrm>
            <a:off x="1188720" y="2258568"/>
            <a:ext cx="96926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Vähemalt 3 sammu: personaalne kutse, tasuta transport, tugiisikuga osalemine, vaikne ruum, väikesed grupid, mitmekeelne info, ilma esinemiskohustuseta, anonüümne registreerimine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5"/>
          <p:cNvSpPr/>
          <p:nvPr/>
        </p:nvSpPr>
        <p:spPr>
          <a:xfrm>
            <a:off x="548640" y="3154680"/>
            <a:ext cx="457200" cy="457200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5"/>
          <p:cNvSpPr/>
          <p:nvPr/>
        </p:nvSpPr>
        <p:spPr>
          <a:xfrm>
            <a:off x="548640" y="315468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5"/>
          <p:cNvSpPr/>
          <p:nvPr/>
        </p:nvSpPr>
        <p:spPr>
          <a:xfrm>
            <a:off x="1188720" y="3108960"/>
            <a:ext cx="96926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550"/>
              <a:buFont typeface="Arial"/>
              <a:buNone/>
            </a:pPr>
            <a:r>
              <a:rPr b="1" i="0" lang="en-US" sz="15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Kuidas mõõta, kas projekt õnnestus?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5"/>
          <p:cNvSpPr/>
          <p:nvPr/>
        </p:nvSpPr>
        <p:spPr>
          <a:xfrm>
            <a:off x="1188720" y="3493008"/>
            <a:ext cx="96926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Osalejate arv, tagasiside turvatunde kohta, uute kontaktide teke, soov osaleda uuesti, enesekindluse muutus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5"/>
          <p:cNvSpPr/>
          <p:nvPr/>
        </p:nvSpPr>
        <p:spPr>
          <a:xfrm>
            <a:off x="548640" y="4389120"/>
            <a:ext cx="457200" cy="457200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15"/>
          <p:cNvSpPr/>
          <p:nvPr/>
        </p:nvSpPr>
        <p:spPr>
          <a:xfrm>
            <a:off x="548640" y="438912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5"/>
          <p:cNvSpPr/>
          <p:nvPr/>
        </p:nvSpPr>
        <p:spPr>
          <a:xfrm>
            <a:off x="1188720" y="4343400"/>
            <a:ext cx="96926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550"/>
              <a:buFont typeface="Arial"/>
              <a:buNone/>
            </a:pPr>
            <a:r>
              <a:rPr b="1" i="0" lang="en-US" sz="15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Kuidas nende noorteni jõuda?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5"/>
          <p:cNvSpPr/>
          <p:nvPr/>
        </p:nvSpPr>
        <p:spPr>
          <a:xfrm>
            <a:off x="548640" y="5623560"/>
            <a:ext cx="10241280" cy="594360"/>
          </a:xfrm>
          <a:prstGeom prst="roundRect">
            <a:avLst>
              <a:gd fmla="val 15385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15"/>
          <p:cNvSpPr/>
          <p:nvPr/>
        </p:nvSpPr>
        <p:spPr>
          <a:xfrm>
            <a:off x="822960" y="5623560"/>
            <a:ext cx="969264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250"/>
              <a:buFont typeface="Arial"/>
              <a:buNone/>
            </a:pPr>
            <a:r>
              <a:rPr b="0" i="1" lang="en-US" sz="12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Pärast töölehe täitmist: iga grupp jagab lühikese ülevaate kogu ringile.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Grupitöö 3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5"/>
          <p:cNvSpPr/>
          <p:nvPr/>
        </p:nvSpPr>
        <p:spPr>
          <a:xfrm>
            <a:off x="8074152" y="6510528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Suvekool “Hoolin, kaasan ja mõistan”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6"/>
          <p:cNvSpPr/>
          <p:nvPr/>
        </p:nvSpPr>
        <p:spPr>
          <a:xfrm>
            <a:off x="548640" y="502920"/>
            <a:ext cx="1751990" cy="384048"/>
          </a:xfrm>
          <a:prstGeom prst="roundRect">
            <a:avLst>
              <a:gd fmla="val 19048" name="adj"/>
            </a:avLst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16"/>
          <p:cNvSpPr/>
          <p:nvPr/>
        </p:nvSpPr>
        <p:spPr>
          <a:xfrm>
            <a:off x="548640" y="502920"/>
            <a:ext cx="175199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REFLEKTSIOON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6"/>
          <p:cNvSpPr/>
          <p:nvPr/>
        </p:nvSpPr>
        <p:spPr>
          <a:xfrm>
            <a:off x="548640" y="1051560"/>
            <a:ext cx="91440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Vaata oma oskused uuesti üle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6"/>
          <p:cNvSpPr/>
          <p:nvPr/>
        </p:nvSpPr>
        <p:spPr>
          <a:xfrm>
            <a:off x="548640" y="173736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Grupitöös 1 kaardistasid oma tugevused ja arenguvajadused. Vaata need nüüd uuesti üle.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6"/>
          <p:cNvSpPr/>
          <p:nvPr/>
        </p:nvSpPr>
        <p:spPr>
          <a:xfrm>
            <a:off x="548640" y="2423160"/>
            <a:ext cx="2606040" cy="3429000"/>
          </a:xfrm>
          <a:prstGeom prst="roundRect">
            <a:avLst>
              <a:gd fmla="val 4211" name="adj"/>
            </a:avLst>
          </a:prstGeom>
          <a:solidFill>
            <a:srgbClr val="F2ED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16"/>
          <p:cNvSpPr/>
          <p:nvPr/>
        </p:nvSpPr>
        <p:spPr>
          <a:xfrm>
            <a:off x="822960" y="2697480"/>
            <a:ext cx="731520" cy="731520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cons_comments.png" id="395" name="Google Shape;39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8525" y="2873045"/>
            <a:ext cx="380390" cy="380390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16"/>
          <p:cNvSpPr/>
          <p:nvPr/>
        </p:nvSpPr>
        <p:spPr>
          <a:xfrm>
            <a:off x="777240" y="3429000"/>
            <a:ext cx="21945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400"/>
              <a:buFont typeface="Arial"/>
              <a:buNone/>
            </a:pPr>
            <a:r>
              <a:rPr b="1" i="0" lang="en-US" sz="200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Sõna võtmine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6"/>
          <p:cNvSpPr/>
          <p:nvPr/>
        </p:nvSpPr>
        <p:spPr>
          <a:xfrm>
            <a:off x="777240" y="4160520"/>
            <a:ext cx="219456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150"/>
              <a:buFont typeface="Arial"/>
              <a:buNone/>
            </a:pPr>
            <a:r>
              <a:rPr lang="en-US" sz="1800">
                <a:solidFill>
                  <a:srgbClr val="20241F"/>
                </a:solidFill>
              </a:rPr>
              <a:t>Kas võtsid sõna ja jagasid oma ideid teistega?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6"/>
          <p:cNvSpPr/>
          <p:nvPr/>
        </p:nvSpPr>
        <p:spPr>
          <a:xfrm>
            <a:off x="3337560" y="2423160"/>
            <a:ext cx="2606040" cy="3429000"/>
          </a:xfrm>
          <a:prstGeom prst="roundRect">
            <a:avLst>
              <a:gd fmla="val 4211" name="adj"/>
            </a:avLst>
          </a:prstGeom>
          <a:solidFill>
            <a:srgbClr val="F2ED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16"/>
          <p:cNvSpPr/>
          <p:nvPr/>
        </p:nvSpPr>
        <p:spPr>
          <a:xfrm>
            <a:off x="3611880" y="2697480"/>
            <a:ext cx="731520" cy="731520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cons_checklist.png" id="400" name="Google Shape;40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87445" y="2873045"/>
            <a:ext cx="380390" cy="380390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16"/>
          <p:cNvSpPr/>
          <p:nvPr/>
        </p:nvSpPr>
        <p:spPr>
          <a:xfrm>
            <a:off x="3566160" y="3429000"/>
            <a:ext cx="21945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400"/>
              <a:buFont typeface="Arial"/>
              <a:buNone/>
            </a:pPr>
            <a:r>
              <a:rPr b="1" i="0" lang="en-US" sz="200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Erimeelsuste lahendamine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6"/>
          <p:cNvSpPr/>
          <p:nvPr/>
        </p:nvSpPr>
        <p:spPr>
          <a:xfrm>
            <a:off x="3566160" y="4160520"/>
            <a:ext cx="219456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150"/>
              <a:buFont typeface="Arial"/>
              <a:buNone/>
            </a:pPr>
            <a:r>
              <a:rPr b="0" i="0" lang="en-US" sz="18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Kuidas said </a:t>
            </a:r>
            <a:r>
              <a:rPr lang="en-US" sz="1800">
                <a:solidFill>
                  <a:srgbClr val="20241F"/>
                </a:solidFill>
              </a:rPr>
              <a:t>grupis</a:t>
            </a:r>
            <a:r>
              <a:rPr b="0" i="0" lang="en-US" sz="18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 hakkama, kui arvamused läksid lahku?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16"/>
          <p:cNvSpPr/>
          <p:nvPr/>
        </p:nvSpPr>
        <p:spPr>
          <a:xfrm>
            <a:off x="6126480" y="2423160"/>
            <a:ext cx="2606040" cy="3429000"/>
          </a:xfrm>
          <a:prstGeom prst="roundRect">
            <a:avLst>
              <a:gd fmla="val 4211" name="adj"/>
            </a:avLst>
          </a:prstGeom>
          <a:solidFill>
            <a:srgbClr val="F2ED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16"/>
          <p:cNvSpPr/>
          <p:nvPr/>
        </p:nvSpPr>
        <p:spPr>
          <a:xfrm>
            <a:off x="6400800" y="2697480"/>
            <a:ext cx="731520" cy="731520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cons_route.png" id="405" name="Google Shape;405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76365" y="2873045"/>
            <a:ext cx="380390" cy="380390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16"/>
          <p:cNvSpPr/>
          <p:nvPr/>
        </p:nvSpPr>
        <p:spPr>
          <a:xfrm>
            <a:off x="6355080" y="3429000"/>
            <a:ext cx="21945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400"/>
              <a:buFont typeface="Arial"/>
              <a:buNone/>
            </a:pPr>
            <a:r>
              <a:rPr b="1" i="0" lang="en-US" sz="200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Koostöö ja kuulamine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6"/>
          <p:cNvSpPr/>
          <p:nvPr/>
        </p:nvSpPr>
        <p:spPr>
          <a:xfrm>
            <a:off x="6355080" y="4160520"/>
            <a:ext cx="219456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150"/>
              <a:buFont typeface="Arial"/>
              <a:buNone/>
            </a:pPr>
            <a:r>
              <a:rPr b="0" i="0" lang="en-US" sz="18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Kas märkasid ja arvestasid teiste </a:t>
            </a:r>
            <a:r>
              <a:rPr lang="en-US" sz="1800">
                <a:solidFill>
                  <a:srgbClr val="20241F"/>
                </a:solidFill>
              </a:rPr>
              <a:t>grupiliikmete</a:t>
            </a:r>
            <a:r>
              <a:rPr b="0" i="0" lang="en-US" sz="18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 ideedega?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6"/>
          <p:cNvSpPr/>
          <p:nvPr/>
        </p:nvSpPr>
        <p:spPr>
          <a:xfrm>
            <a:off x="8915400" y="2423160"/>
            <a:ext cx="2606040" cy="3429000"/>
          </a:xfrm>
          <a:prstGeom prst="roundRect">
            <a:avLst>
              <a:gd fmla="val 4211" name="adj"/>
            </a:avLst>
          </a:prstGeom>
          <a:solidFill>
            <a:srgbClr val="F2ED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16"/>
          <p:cNvSpPr/>
          <p:nvPr/>
        </p:nvSpPr>
        <p:spPr>
          <a:xfrm>
            <a:off x="9189720" y="2697480"/>
            <a:ext cx="731520" cy="731520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cons_lightbulb.png" id="410" name="Google Shape;410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365285" y="2873045"/>
            <a:ext cx="380390" cy="380390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16"/>
          <p:cNvSpPr/>
          <p:nvPr/>
        </p:nvSpPr>
        <p:spPr>
          <a:xfrm>
            <a:off x="9144000" y="3429000"/>
            <a:ext cx="21945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400"/>
              <a:buFont typeface="Arial"/>
              <a:buNone/>
            </a:pPr>
            <a:r>
              <a:rPr b="1" i="0" lang="en-US" sz="200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Üllatused enda juures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6"/>
          <p:cNvSpPr/>
          <p:nvPr/>
        </p:nvSpPr>
        <p:spPr>
          <a:xfrm>
            <a:off x="9144000" y="4160520"/>
            <a:ext cx="219456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150"/>
              <a:buFont typeface="Arial"/>
              <a:buNone/>
            </a:pPr>
            <a:r>
              <a:rPr b="0" i="0" lang="en-US" sz="18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Kas mõni oskus toimis paremini kui algul arvasid?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Refleksioon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6"/>
          <p:cNvSpPr/>
          <p:nvPr/>
        </p:nvSpPr>
        <p:spPr>
          <a:xfrm>
            <a:off x="8074152" y="6510528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Suvekool “Hoolin, kaasan ja mõistan”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3D38"/>
        </a:solidFill>
      </p:bgPr>
    </p:bg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7"/>
          <p:cNvSpPr/>
          <p:nvPr/>
        </p:nvSpPr>
        <p:spPr>
          <a:xfrm>
            <a:off x="-2286000" y="-2286000"/>
            <a:ext cx="5943600" cy="5943600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17"/>
          <p:cNvSpPr/>
          <p:nvPr/>
        </p:nvSpPr>
        <p:spPr>
          <a:xfrm>
            <a:off x="8961120" y="3840480"/>
            <a:ext cx="5029200" cy="5029200"/>
          </a:xfrm>
          <a:prstGeom prst="ellipse">
            <a:avLst/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17"/>
          <p:cNvSpPr/>
          <p:nvPr/>
        </p:nvSpPr>
        <p:spPr>
          <a:xfrm>
            <a:off x="548640" y="502920"/>
            <a:ext cx="2245766" cy="384048"/>
          </a:xfrm>
          <a:prstGeom prst="roundRect">
            <a:avLst>
              <a:gd fmla="val 19048" name="adj"/>
            </a:avLst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17"/>
          <p:cNvSpPr/>
          <p:nvPr/>
        </p:nvSpPr>
        <p:spPr>
          <a:xfrm>
            <a:off x="548640" y="502920"/>
            <a:ext cx="2245766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KOKKUVÕTE · 5 MIN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17"/>
          <p:cNvSpPr/>
          <p:nvPr/>
        </p:nvSpPr>
        <p:spPr>
          <a:xfrm>
            <a:off x="4870079" y="3017550"/>
            <a:ext cx="15984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Arial"/>
              <a:buNone/>
            </a:pPr>
            <a:r>
              <a:rPr b="1" lang="en-US" sz="3400">
                <a:solidFill>
                  <a:srgbClr val="FFFFFF"/>
                </a:solidFill>
              </a:rPr>
              <a:t>Aitäh!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7"/>
          <p:cNvSpPr/>
          <p:nvPr/>
        </p:nvSpPr>
        <p:spPr>
          <a:xfrm>
            <a:off x="548640" y="3977640"/>
            <a:ext cx="10241280" cy="1417320"/>
          </a:xfrm>
          <a:prstGeom prst="roundRect">
            <a:avLst>
              <a:gd fmla="val 7742" name="adj"/>
            </a:avLst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17"/>
          <p:cNvSpPr/>
          <p:nvPr/>
        </p:nvSpPr>
        <p:spPr>
          <a:xfrm>
            <a:off x="822960" y="4160520"/>
            <a:ext cx="96926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Homme liigute juba samm edasi: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17"/>
          <p:cNvSpPr/>
          <p:nvPr/>
        </p:nvSpPr>
        <p:spPr>
          <a:xfrm>
            <a:off x="822960" y="4617720"/>
            <a:ext cx="96926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CEAE4"/>
              </a:buClr>
              <a:buSzPts val="1500"/>
              <a:buFont typeface="Arial"/>
              <a:buNone/>
            </a:pPr>
            <a:r>
              <a:rPr b="0" i="1" lang="en-US" sz="1500" u="none" cap="none" strike="noStrike">
                <a:solidFill>
                  <a:srgbClr val="FCEAE4"/>
                </a:solidFill>
                <a:latin typeface="Arial"/>
                <a:ea typeface="Arial"/>
                <a:cs typeface="Arial"/>
                <a:sym typeface="Arial"/>
              </a:rPr>
              <a:t>tänastest ideedest võivad saada päris projektid ja kogukonnaalgatused.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17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FA69C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6FA69C"/>
                </a:solidFill>
                <a:latin typeface="Arial"/>
                <a:ea typeface="Arial"/>
                <a:cs typeface="Arial"/>
                <a:sym typeface="Arial"/>
              </a:rPr>
              <a:t>Kokkuvõte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17"/>
          <p:cNvSpPr/>
          <p:nvPr/>
        </p:nvSpPr>
        <p:spPr>
          <a:xfrm>
            <a:off x="8074152" y="6510528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FA69C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6FA69C"/>
                </a:solidFill>
                <a:latin typeface="Arial"/>
                <a:ea typeface="Arial"/>
                <a:cs typeface="Arial"/>
                <a:sym typeface="Arial"/>
              </a:rPr>
              <a:t>Suvekool “Hoolin, kaasan ja mõistan”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"/>
          <p:cNvSpPr/>
          <p:nvPr/>
        </p:nvSpPr>
        <p:spPr>
          <a:xfrm>
            <a:off x="548640" y="502920"/>
            <a:ext cx="1751990" cy="384048"/>
          </a:xfrm>
          <a:prstGeom prst="roundRect">
            <a:avLst>
              <a:gd fmla="val 19048" name="adj"/>
            </a:avLst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548640" y="502920"/>
            <a:ext cx="175199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SISSEJUHATUS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548640" y="1051560"/>
            <a:ext cx="91440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Tänase töötoa kava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548640" y="2423160"/>
            <a:ext cx="11064240" cy="566928"/>
          </a:xfrm>
          <a:prstGeom prst="rect">
            <a:avLst/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731520" y="2423160"/>
            <a:ext cx="10972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11:45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1920240" y="2423160"/>
            <a:ext cx="7772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Sissejuhatus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548640" y="3026664"/>
            <a:ext cx="11064240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731520" y="3026664"/>
            <a:ext cx="10972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11:50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1920240" y="3026664"/>
            <a:ext cx="7772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Sisuline teooria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548640" y="3630168"/>
            <a:ext cx="11064240" cy="566928"/>
          </a:xfrm>
          <a:prstGeom prst="rect">
            <a:avLst/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731520" y="3630168"/>
            <a:ext cx="10972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12:05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1920240" y="3630168"/>
            <a:ext cx="7772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Grupitöö 1: Tugevused ja arenguvajadused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548640" y="4233672"/>
            <a:ext cx="11064240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731520" y="4233672"/>
            <a:ext cx="10972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12:20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1920240" y="4233672"/>
            <a:ext cx="7772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Grupitöö 2: Miks noored ei osale?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548640" y="4837176"/>
            <a:ext cx="11064240" cy="566928"/>
          </a:xfrm>
          <a:prstGeom prst="rect">
            <a:avLst/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731520" y="4837176"/>
            <a:ext cx="10972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12:35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1920240" y="4837176"/>
            <a:ext cx="7772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Grupitöö 3: Kaasava sündmuse/projekti disain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548640" y="5440680"/>
            <a:ext cx="11064240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731520" y="5440680"/>
            <a:ext cx="10972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12:55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1920240" y="5440680"/>
            <a:ext cx="77724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Kokkuvõte 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Sissejuhatus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8074152" y="6510528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Suvekool “Hoolin, kaasan ja mõistan”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"/>
          <p:cNvSpPr/>
          <p:nvPr/>
        </p:nvSpPr>
        <p:spPr>
          <a:xfrm>
            <a:off x="548640" y="502920"/>
            <a:ext cx="1751990" cy="384048"/>
          </a:xfrm>
          <a:prstGeom prst="roundRect">
            <a:avLst>
              <a:gd fmla="val 19048" name="adj"/>
            </a:avLst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3"/>
          <p:cNvSpPr/>
          <p:nvPr/>
        </p:nvSpPr>
        <p:spPr>
          <a:xfrm>
            <a:off x="548640" y="502920"/>
            <a:ext cx="175199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SISSEJUHATUS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548640" y="1051560"/>
            <a:ext cx="91440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Töötoa eesmärgid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3"/>
          <p:cNvSpPr/>
          <p:nvPr/>
        </p:nvSpPr>
        <p:spPr>
          <a:xfrm>
            <a:off x="548640" y="173736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Tänase töötoa lõpuks on osalejad: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3"/>
          <p:cNvSpPr/>
          <p:nvPr/>
        </p:nvSpPr>
        <p:spPr>
          <a:xfrm>
            <a:off x="548640" y="2423160"/>
            <a:ext cx="2606040" cy="3429000"/>
          </a:xfrm>
          <a:prstGeom prst="roundRect">
            <a:avLst>
              <a:gd fmla="val 4211" name="adj"/>
            </a:avLst>
          </a:prstGeom>
          <a:solidFill>
            <a:srgbClr val="F2ED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3"/>
          <p:cNvSpPr/>
          <p:nvPr/>
        </p:nvSpPr>
        <p:spPr>
          <a:xfrm>
            <a:off x="822960" y="2697480"/>
            <a:ext cx="731520" cy="731520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cons_comments.png" id="62" name="Google Shape;6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8525" y="2873045"/>
            <a:ext cx="380390" cy="38039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3"/>
          <p:cNvSpPr/>
          <p:nvPr/>
        </p:nvSpPr>
        <p:spPr>
          <a:xfrm>
            <a:off x="777240" y="3429000"/>
            <a:ext cx="21945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Analüüsinud sotsiaalseid oskusi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777240" y="4160520"/>
            <a:ext cx="219456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Millised oskused aitavad noorel õppida, töötada ja kogukonnas osaleda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3"/>
          <p:cNvSpPr/>
          <p:nvPr/>
        </p:nvSpPr>
        <p:spPr>
          <a:xfrm>
            <a:off x="3337560" y="2423160"/>
            <a:ext cx="2606040" cy="3429000"/>
          </a:xfrm>
          <a:prstGeom prst="roundRect">
            <a:avLst>
              <a:gd fmla="val 4211" name="adj"/>
            </a:avLst>
          </a:prstGeom>
          <a:solidFill>
            <a:srgbClr val="F2ED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3"/>
          <p:cNvSpPr/>
          <p:nvPr/>
        </p:nvSpPr>
        <p:spPr>
          <a:xfrm>
            <a:off x="3611880" y="2697480"/>
            <a:ext cx="731520" cy="731520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cons_checklist.png" id="67" name="Google Shape;67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87445" y="2873045"/>
            <a:ext cx="380390" cy="38039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3"/>
          <p:cNvSpPr/>
          <p:nvPr/>
        </p:nvSpPr>
        <p:spPr>
          <a:xfrm>
            <a:off x="3566160" y="3429000"/>
            <a:ext cx="21945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Kaardistanud enda profiili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"/>
          <p:cNvSpPr/>
          <p:nvPr/>
        </p:nvSpPr>
        <p:spPr>
          <a:xfrm>
            <a:off x="3566160" y="4160520"/>
            <a:ext cx="219456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Oma tugevused ja arenguvajadused sotsiaalsete oskuste vallas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3"/>
          <p:cNvSpPr/>
          <p:nvPr/>
        </p:nvSpPr>
        <p:spPr>
          <a:xfrm>
            <a:off x="6126480" y="2423160"/>
            <a:ext cx="2606040" cy="3429000"/>
          </a:xfrm>
          <a:prstGeom prst="roundRect">
            <a:avLst>
              <a:gd fmla="val 4211" name="adj"/>
            </a:avLst>
          </a:prstGeom>
          <a:solidFill>
            <a:srgbClr val="F2ED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3"/>
          <p:cNvSpPr/>
          <p:nvPr/>
        </p:nvSpPr>
        <p:spPr>
          <a:xfrm>
            <a:off x="6400800" y="2697480"/>
            <a:ext cx="731520" cy="731520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cons_route.png" id="72" name="Google Shape;7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76365" y="2873045"/>
            <a:ext cx="380390" cy="38039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3"/>
          <p:cNvSpPr/>
          <p:nvPr/>
        </p:nvSpPr>
        <p:spPr>
          <a:xfrm>
            <a:off x="6355080" y="3429000"/>
            <a:ext cx="21945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Analüüsinud osaluse takistusi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6355080" y="4160520"/>
            <a:ext cx="219456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Miks osa noori jääb tegevustest ja üritustest kõrvale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/>
          <p:nvPr/>
        </p:nvSpPr>
        <p:spPr>
          <a:xfrm>
            <a:off x="8915400" y="2423160"/>
            <a:ext cx="2606040" cy="3429000"/>
          </a:xfrm>
          <a:prstGeom prst="roundRect">
            <a:avLst>
              <a:gd fmla="val 4211" name="adj"/>
            </a:avLst>
          </a:prstGeom>
          <a:solidFill>
            <a:srgbClr val="F2ED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3"/>
          <p:cNvSpPr/>
          <p:nvPr/>
        </p:nvSpPr>
        <p:spPr>
          <a:xfrm>
            <a:off x="9189720" y="2697480"/>
            <a:ext cx="731520" cy="731520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cons_lightbulb.png" id="77" name="Google Shape;77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365285" y="2873045"/>
            <a:ext cx="380390" cy="38039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3"/>
          <p:cNvSpPr/>
          <p:nvPr/>
        </p:nvSpPr>
        <p:spPr>
          <a:xfrm>
            <a:off x="9144000" y="3429000"/>
            <a:ext cx="219456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Loonud ideekavandi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"/>
          <p:cNvSpPr/>
          <p:nvPr/>
        </p:nvSpPr>
        <p:spPr>
          <a:xfrm>
            <a:off x="9144000" y="4160520"/>
            <a:ext cx="219456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150"/>
              <a:buFont typeface="Arial"/>
              <a:buNone/>
            </a:pPr>
            <a:r>
              <a:rPr b="0" i="0" lang="en-US" sz="115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Sündmus või projekt, mis kaasaks paremini erineva taustaga noori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Sissejuhatus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"/>
          <p:cNvSpPr/>
          <p:nvPr/>
        </p:nvSpPr>
        <p:spPr>
          <a:xfrm>
            <a:off x="8074152" y="6510528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Suvekool “Hoolin, kaasan ja mõistan”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"/>
          <p:cNvSpPr/>
          <p:nvPr/>
        </p:nvSpPr>
        <p:spPr>
          <a:xfrm>
            <a:off x="548640" y="502920"/>
            <a:ext cx="1850746" cy="384048"/>
          </a:xfrm>
          <a:prstGeom prst="roundRect">
            <a:avLst>
              <a:gd fmla="val 19048" name="adj"/>
            </a:avLst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4"/>
          <p:cNvSpPr/>
          <p:nvPr/>
        </p:nvSpPr>
        <p:spPr>
          <a:xfrm>
            <a:off x="548640" y="502920"/>
            <a:ext cx="1850746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TEOORIA · 1/5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548640" y="1051560"/>
            <a:ext cx="96012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Mis on sotsiaalsed oskused?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548640" y="1783080"/>
            <a:ext cx="10058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Sotsiaalsed oskused on oskused, mis aitavad inimestel koos tegutseda, üksteist mõista ja end selgelt väljendada. Need pole kaasasündinud </a:t>
            </a:r>
            <a:r>
              <a:rPr lang="en-US" sz="1500">
                <a:solidFill>
                  <a:srgbClr val="5B655F"/>
                </a:solidFill>
              </a:rPr>
              <a:t>anded</a:t>
            </a:r>
            <a:r>
              <a:rPr b="0" i="0" lang="en-US" sz="15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, vaid oskused, mida saab õppida ja harjutada</a:t>
            </a:r>
            <a:r>
              <a:rPr lang="en-US" sz="1500">
                <a:solidFill>
                  <a:srgbClr val="5B655F"/>
                </a:solidFill>
              </a:rPr>
              <a:t>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548640" y="2880360"/>
            <a:ext cx="3291840" cy="566928"/>
          </a:xfrm>
          <a:prstGeom prst="roundRect">
            <a:avLst>
              <a:gd fmla="val 50000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4"/>
          <p:cNvSpPr/>
          <p:nvPr/>
        </p:nvSpPr>
        <p:spPr>
          <a:xfrm>
            <a:off x="731520" y="2880360"/>
            <a:ext cx="29260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Kuulamine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4023360" y="2880360"/>
            <a:ext cx="3291840" cy="566928"/>
          </a:xfrm>
          <a:prstGeom prst="roundRect">
            <a:avLst>
              <a:gd fmla="val 50000" name="adj"/>
            </a:avLst>
          </a:prstGeom>
          <a:solidFill>
            <a:srgbClr val="F2ED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4"/>
          <p:cNvSpPr/>
          <p:nvPr/>
        </p:nvSpPr>
        <p:spPr>
          <a:xfrm>
            <a:off x="4206240" y="2880360"/>
            <a:ext cx="29260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Oma mõtte selge väljendamine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7498080" y="2880360"/>
            <a:ext cx="3291840" cy="566928"/>
          </a:xfrm>
          <a:prstGeom prst="roundRect">
            <a:avLst>
              <a:gd fmla="val 50000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4"/>
          <p:cNvSpPr/>
          <p:nvPr/>
        </p:nvSpPr>
        <p:spPr>
          <a:xfrm>
            <a:off x="7680960" y="2880360"/>
            <a:ext cx="29260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Abi küsimine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4"/>
          <p:cNvSpPr/>
          <p:nvPr/>
        </p:nvSpPr>
        <p:spPr>
          <a:xfrm>
            <a:off x="548640" y="3593592"/>
            <a:ext cx="3291840" cy="566928"/>
          </a:xfrm>
          <a:prstGeom prst="roundRect">
            <a:avLst>
              <a:gd fmla="val 50000" name="adj"/>
            </a:avLst>
          </a:prstGeom>
          <a:solidFill>
            <a:srgbClr val="F2ED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4"/>
          <p:cNvSpPr/>
          <p:nvPr/>
        </p:nvSpPr>
        <p:spPr>
          <a:xfrm>
            <a:off x="731520" y="3593592"/>
            <a:ext cx="29260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Tagasiside andmine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4"/>
          <p:cNvSpPr/>
          <p:nvPr/>
        </p:nvSpPr>
        <p:spPr>
          <a:xfrm>
            <a:off x="4023360" y="3593592"/>
            <a:ext cx="3291840" cy="566928"/>
          </a:xfrm>
          <a:prstGeom prst="roundRect">
            <a:avLst>
              <a:gd fmla="val 50000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"/>
          <p:cNvSpPr/>
          <p:nvPr/>
        </p:nvSpPr>
        <p:spPr>
          <a:xfrm>
            <a:off x="4206240" y="3593592"/>
            <a:ext cx="29260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Piiride seadmine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4"/>
          <p:cNvSpPr/>
          <p:nvPr/>
        </p:nvSpPr>
        <p:spPr>
          <a:xfrm>
            <a:off x="7498080" y="3593592"/>
            <a:ext cx="3291840" cy="566928"/>
          </a:xfrm>
          <a:prstGeom prst="roundRect">
            <a:avLst>
              <a:gd fmla="val 50000" name="adj"/>
            </a:avLst>
          </a:prstGeom>
          <a:solidFill>
            <a:srgbClr val="F2ED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4"/>
          <p:cNvSpPr/>
          <p:nvPr/>
        </p:nvSpPr>
        <p:spPr>
          <a:xfrm>
            <a:off x="7680960" y="3593592"/>
            <a:ext cx="29260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Koostöö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4"/>
          <p:cNvSpPr/>
          <p:nvPr/>
        </p:nvSpPr>
        <p:spPr>
          <a:xfrm>
            <a:off x="548640" y="4306824"/>
            <a:ext cx="3291840" cy="566928"/>
          </a:xfrm>
          <a:prstGeom prst="roundRect">
            <a:avLst>
              <a:gd fmla="val 50000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4"/>
          <p:cNvSpPr/>
          <p:nvPr/>
        </p:nvSpPr>
        <p:spPr>
          <a:xfrm>
            <a:off x="731520" y="4306824"/>
            <a:ext cx="2926080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Konfliktide lahendamine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4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Sisuline teooria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4"/>
          <p:cNvSpPr/>
          <p:nvPr/>
        </p:nvSpPr>
        <p:spPr>
          <a:xfrm>
            <a:off x="8074152" y="6510528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Suvekool “Hoolin, kaasan ja mõistan”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"/>
          <p:cNvSpPr/>
          <p:nvPr/>
        </p:nvSpPr>
        <p:spPr>
          <a:xfrm>
            <a:off x="548640" y="502920"/>
            <a:ext cx="1850746" cy="384048"/>
          </a:xfrm>
          <a:prstGeom prst="roundRect">
            <a:avLst>
              <a:gd fmla="val 19048" name="adj"/>
            </a:avLst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5"/>
          <p:cNvSpPr/>
          <p:nvPr/>
        </p:nvSpPr>
        <p:spPr>
          <a:xfrm>
            <a:off x="548640" y="502920"/>
            <a:ext cx="1850746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TEOORIA · 2/5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5"/>
          <p:cNvSpPr/>
          <p:nvPr/>
        </p:nvSpPr>
        <p:spPr>
          <a:xfrm>
            <a:off x="548640" y="1051560"/>
            <a:ext cx="96012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Miks need oskused on olulised?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5"/>
          <p:cNvSpPr/>
          <p:nvPr/>
        </p:nvSpPr>
        <p:spPr>
          <a:xfrm>
            <a:off x="548640" y="1783080"/>
            <a:ext cx="100584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Tänapäeva õppe- ja tööelus hinnatakse lisaks erialastele teadmistele järjest enam nn pehmeid oskusi (</a:t>
            </a:r>
            <a:r>
              <a:rPr b="0" i="1" lang="en-US" sz="15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soft skills</a:t>
            </a:r>
            <a:r>
              <a:rPr b="0" i="0" lang="en-US" sz="15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5"/>
          <p:cNvSpPr/>
          <p:nvPr/>
        </p:nvSpPr>
        <p:spPr>
          <a:xfrm>
            <a:off x="548640" y="2606040"/>
            <a:ext cx="5394960" cy="3383280"/>
          </a:xfrm>
          <a:prstGeom prst="roundRect">
            <a:avLst>
              <a:gd fmla="val 3243" name="adj"/>
            </a:avLst>
          </a:prstGeom>
          <a:solidFill>
            <a:srgbClr val="0A3D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22960" y="2834640"/>
            <a:ext cx="48463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Neli võtmeoskust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868680" y="3392424"/>
            <a:ext cx="128016" cy="128016"/>
          </a:xfrm>
          <a:prstGeom prst="ellipse">
            <a:avLst/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5"/>
          <p:cNvSpPr/>
          <p:nvPr/>
        </p:nvSpPr>
        <p:spPr>
          <a:xfrm>
            <a:off x="1143000" y="3337560"/>
            <a:ext cx="4480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4F1EE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E4F1EE"/>
                </a:solidFill>
                <a:latin typeface="Arial"/>
                <a:ea typeface="Arial"/>
                <a:cs typeface="Arial"/>
                <a:sym typeface="Arial"/>
              </a:rPr>
              <a:t>Suhtlemisoskus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5"/>
          <p:cNvSpPr/>
          <p:nvPr/>
        </p:nvSpPr>
        <p:spPr>
          <a:xfrm>
            <a:off x="868680" y="3922776"/>
            <a:ext cx="128016" cy="128016"/>
          </a:xfrm>
          <a:prstGeom prst="ellipse">
            <a:avLst/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5"/>
          <p:cNvSpPr/>
          <p:nvPr/>
        </p:nvSpPr>
        <p:spPr>
          <a:xfrm>
            <a:off x="1143000" y="3867912"/>
            <a:ext cx="4480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4F1EE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E4F1EE"/>
                </a:solidFill>
                <a:latin typeface="Arial"/>
                <a:ea typeface="Arial"/>
                <a:cs typeface="Arial"/>
                <a:sym typeface="Arial"/>
              </a:rPr>
              <a:t>Koostööoskus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5"/>
          <p:cNvSpPr/>
          <p:nvPr/>
        </p:nvSpPr>
        <p:spPr>
          <a:xfrm>
            <a:off x="868680" y="4453128"/>
            <a:ext cx="128016" cy="128016"/>
          </a:xfrm>
          <a:prstGeom prst="ellipse">
            <a:avLst/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5"/>
          <p:cNvSpPr/>
          <p:nvPr/>
        </p:nvSpPr>
        <p:spPr>
          <a:xfrm>
            <a:off x="1143000" y="4398264"/>
            <a:ext cx="4480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4F1EE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E4F1EE"/>
                </a:solidFill>
                <a:latin typeface="Arial"/>
                <a:ea typeface="Arial"/>
                <a:cs typeface="Arial"/>
                <a:sym typeface="Arial"/>
              </a:rPr>
              <a:t>Probleemilahendus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5"/>
          <p:cNvSpPr/>
          <p:nvPr/>
        </p:nvSpPr>
        <p:spPr>
          <a:xfrm>
            <a:off x="868680" y="4983480"/>
            <a:ext cx="128016" cy="128016"/>
          </a:xfrm>
          <a:prstGeom prst="ellipse">
            <a:avLst/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5"/>
          <p:cNvSpPr/>
          <p:nvPr/>
        </p:nvSpPr>
        <p:spPr>
          <a:xfrm>
            <a:off x="1143000" y="4928616"/>
            <a:ext cx="4480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4F1EE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E4F1EE"/>
                </a:solidFill>
                <a:latin typeface="Arial"/>
                <a:ea typeface="Arial"/>
                <a:cs typeface="Arial"/>
                <a:sym typeface="Arial"/>
              </a:rPr>
              <a:t>Emotsionaalne eneseregulatsioon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5"/>
          <p:cNvSpPr/>
          <p:nvPr/>
        </p:nvSpPr>
        <p:spPr>
          <a:xfrm>
            <a:off x="6217920" y="2606040"/>
            <a:ext cx="5394960" cy="3383280"/>
          </a:xfrm>
          <a:prstGeom prst="roundRect">
            <a:avLst>
              <a:gd fmla="val 3243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5"/>
          <p:cNvSpPr/>
          <p:nvPr/>
        </p:nvSpPr>
        <p:spPr>
          <a:xfrm>
            <a:off x="6492240" y="2834640"/>
            <a:ext cx="48463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Need mõjutavad...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6537960" y="3392424"/>
            <a:ext cx="128016" cy="128016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5"/>
          <p:cNvSpPr/>
          <p:nvPr/>
        </p:nvSpPr>
        <p:spPr>
          <a:xfrm>
            <a:off x="6812280" y="3337560"/>
            <a:ext cx="44805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Õppimist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/>
          <p:cNvSpPr/>
          <p:nvPr/>
        </p:nvSpPr>
        <p:spPr>
          <a:xfrm>
            <a:off x="6537960" y="3849624"/>
            <a:ext cx="128016" cy="128016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5"/>
          <p:cNvSpPr/>
          <p:nvPr/>
        </p:nvSpPr>
        <p:spPr>
          <a:xfrm>
            <a:off x="6812280" y="3794760"/>
            <a:ext cx="44805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Tööintervjuusid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6537960" y="4306824"/>
            <a:ext cx="128016" cy="128016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5"/>
          <p:cNvSpPr/>
          <p:nvPr/>
        </p:nvSpPr>
        <p:spPr>
          <a:xfrm>
            <a:off x="6812280" y="4251960"/>
            <a:ext cx="44805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Meeskonnatööd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6537960" y="4764024"/>
            <a:ext cx="128016" cy="128016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5"/>
          <p:cNvSpPr/>
          <p:nvPr/>
        </p:nvSpPr>
        <p:spPr>
          <a:xfrm>
            <a:off x="6812280" y="4709160"/>
            <a:ext cx="44805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Sõprussuhteid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6537960" y="5221224"/>
            <a:ext cx="128016" cy="128016"/>
          </a:xfrm>
          <a:prstGeom prst="ellipse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5"/>
          <p:cNvSpPr/>
          <p:nvPr/>
        </p:nvSpPr>
        <p:spPr>
          <a:xfrm>
            <a:off x="6812280" y="5166360"/>
            <a:ext cx="44805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Vaimset tervist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Sisuline teooria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5"/>
          <p:cNvSpPr/>
          <p:nvPr/>
        </p:nvSpPr>
        <p:spPr>
          <a:xfrm>
            <a:off x="8074152" y="6510528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Suvekool “Hoolin, kaasan ja mõistan”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3D38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"/>
          <p:cNvSpPr/>
          <p:nvPr/>
        </p:nvSpPr>
        <p:spPr>
          <a:xfrm>
            <a:off x="548640" y="502920"/>
            <a:ext cx="1850746" cy="384048"/>
          </a:xfrm>
          <a:prstGeom prst="roundRect">
            <a:avLst>
              <a:gd fmla="val 19048" name="adj"/>
            </a:avLst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6"/>
          <p:cNvSpPr/>
          <p:nvPr/>
        </p:nvSpPr>
        <p:spPr>
          <a:xfrm>
            <a:off x="548640" y="502920"/>
            <a:ext cx="1850746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TEOORIA · 3/5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6"/>
          <p:cNvSpPr/>
          <p:nvPr/>
        </p:nvSpPr>
        <p:spPr>
          <a:xfrm>
            <a:off x="548640" y="1051560"/>
            <a:ext cx="96012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Seos vaimse tervisega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6"/>
          <p:cNvSpPr/>
          <p:nvPr/>
        </p:nvSpPr>
        <p:spPr>
          <a:xfrm>
            <a:off x="548640" y="1737360"/>
            <a:ext cx="9601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FD8CC"/>
              </a:buClr>
              <a:buSzPts val="1300"/>
              <a:buFont typeface="Arial"/>
              <a:buNone/>
            </a:pPr>
            <a:r>
              <a:rPr b="0" i="1" lang="en-US" sz="1300" u="none" cap="none" strike="noStrike">
                <a:solidFill>
                  <a:srgbClr val="9FD8CC"/>
                </a:solidFill>
                <a:latin typeface="Arial"/>
                <a:ea typeface="Arial"/>
                <a:cs typeface="Arial"/>
                <a:sym typeface="Arial"/>
              </a:rPr>
              <a:t>Seob hommikuse Peaasi loenguga vaimsest tervisest ja säilenõtkusest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6"/>
          <p:cNvSpPr/>
          <p:nvPr/>
        </p:nvSpPr>
        <p:spPr>
          <a:xfrm>
            <a:off x="548640" y="2286000"/>
            <a:ext cx="10241280" cy="960120"/>
          </a:xfrm>
          <a:prstGeom prst="roundRect">
            <a:avLst>
              <a:gd fmla="val 9524" name="adj"/>
            </a:avLst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6"/>
          <p:cNvSpPr/>
          <p:nvPr/>
        </p:nvSpPr>
        <p:spPr>
          <a:xfrm>
            <a:off x="822960" y="2286000"/>
            <a:ext cx="9692640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Arial"/>
              <a:buNone/>
            </a:pPr>
            <a:r>
              <a:rPr b="1" i="1" lang="en-US" sz="15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Küsimus mõtiskluseks: Millal on lihtsam teistega suhelda? Millal on see raskem?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6"/>
          <p:cNvSpPr/>
          <p:nvPr/>
        </p:nvSpPr>
        <p:spPr>
          <a:xfrm>
            <a:off x="548640" y="3520440"/>
            <a:ext cx="329184" cy="329184"/>
          </a:xfrm>
          <a:prstGeom prst="ellipse">
            <a:avLst/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6"/>
          <p:cNvSpPr/>
          <p:nvPr/>
        </p:nvSpPr>
        <p:spPr>
          <a:xfrm>
            <a:off x="548640" y="3520440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1051560" y="3502152"/>
            <a:ext cx="91440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4F1EE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E4F1EE"/>
                </a:solidFill>
                <a:latin typeface="Arial"/>
                <a:ea typeface="Arial"/>
                <a:cs typeface="Arial"/>
                <a:sym typeface="Arial"/>
              </a:rPr>
              <a:t>Stress võib vähendada kannatlikkust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548640" y="4023360"/>
            <a:ext cx="329184" cy="329184"/>
          </a:xfrm>
          <a:prstGeom prst="ellipse">
            <a:avLst/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6"/>
          <p:cNvSpPr/>
          <p:nvPr/>
        </p:nvSpPr>
        <p:spPr>
          <a:xfrm>
            <a:off x="548640" y="4023360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1051560" y="4005072"/>
            <a:ext cx="91440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4F1EE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E4F1EE"/>
                </a:solidFill>
                <a:latin typeface="Arial"/>
                <a:ea typeface="Arial"/>
                <a:cs typeface="Arial"/>
                <a:sym typeface="Arial"/>
              </a:rPr>
              <a:t>Ärevus võib muuta suhtlemise keerulisemaks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548640" y="4526280"/>
            <a:ext cx="329184" cy="329184"/>
          </a:xfrm>
          <a:prstGeom prst="ellipse">
            <a:avLst/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6"/>
          <p:cNvSpPr/>
          <p:nvPr/>
        </p:nvSpPr>
        <p:spPr>
          <a:xfrm>
            <a:off x="548640" y="4526280"/>
            <a:ext cx="329184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/>
          <p:cNvSpPr/>
          <p:nvPr/>
        </p:nvSpPr>
        <p:spPr>
          <a:xfrm>
            <a:off x="1051560" y="4507992"/>
            <a:ext cx="91440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4F1EE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E4F1EE"/>
                </a:solidFill>
                <a:latin typeface="Arial"/>
                <a:ea typeface="Arial"/>
                <a:cs typeface="Arial"/>
                <a:sym typeface="Arial"/>
              </a:rPr>
              <a:t>Üksindus võib vähendada osalemissoovi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6"/>
          <p:cNvSpPr/>
          <p:nvPr/>
        </p:nvSpPr>
        <p:spPr>
          <a:xfrm>
            <a:off x="548640" y="5212080"/>
            <a:ext cx="10241280" cy="777240"/>
          </a:xfrm>
          <a:prstGeom prst="roundRect">
            <a:avLst>
              <a:gd fmla="val 11765" name="adj"/>
            </a:avLst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6"/>
          <p:cNvSpPr/>
          <p:nvPr/>
        </p:nvSpPr>
        <p:spPr>
          <a:xfrm>
            <a:off x="822960" y="5212080"/>
            <a:ext cx="969264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Turvalised suhted on vaimse tervise kaitsetegur.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FA69C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6FA69C"/>
                </a:solidFill>
                <a:latin typeface="Arial"/>
                <a:ea typeface="Arial"/>
                <a:cs typeface="Arial"/>
                <a:sym typeface="Arial"/>
              </a:rPr>
              <a:t>Sisuline teooria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6"/>
          <p:cNvSpPr/>
          <p:nvPr/>
        </p:nvSpPr>
        <p:spPr>
          <a:xfrm>
            <a:off x="8074152" y="6510528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FA69C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6FA69C"/>
                </a:solidFill>
                <a:latin typeface="Arial"/>
                <a:ea typeface="Arial"/>
                <a:cs typeface="Arial"/>
                <a:sym typeface="Arial"/>
              </a:rPr>
              <a:t>Suvekool “Hoolin, kaasan ja mõistan”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"/>
          <p:cNvSpPr/>
          <p:nvPr/>
        </p:nvSpPr>
        <p:spPr>
          <a:xfrm>
            <a:off x="548640" y="502920"/>
            <a:ext cx="1850746" cy="384048"/>
          </a:xfrm>
          <a:prstGeom prst="roundRect">
            <a:avLst>
              <a:gd fmla="val 19048" name="adj"/>
            </a:avLst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7"/>
          <p:cNvSpPr/>
          <p:nvPr/>
        </p:nvSpPr>
        <p:spPr>
          <a:xfrm>
            <a:off x="548640" y="502920"/>
            <a:ext cx="1850746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TEOORIA · 4/5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7"/>
          <p:cNvSpPr/>
          <p:nvPr/>
        </p:nvSpPr>
        <p:spPr>
          <a:xfrm>
            <a:off x="9418320" y="822960"/>
            <a:ext cx="2011680" cy="2011680"/>
          </a:xfrm>
          <a:prstGeom prst="ellipse">
            <a:avLst/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cons_heart.png" id="172" name="Google Shape;17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21240" y="1325880"/>
            <a:ext cx="1005840" cy="100584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7"/>
          <p:cNvSpPr/>
          <p:nvPr/>
        </p:nvSpPr>
        <p:spPr>
          <a:xfrm>
            <a:off x="548640" y="1051560"/>
            <a:ext cx="850392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Empaatia päriselus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7"/>
          <p:cNvSpPr/>
          <p:nvPr/>
        </p:nvSpPr>
        <p:spPr>
          <a:xfrm>
            <a:off x="548640" y="1783080"/>
            <a:ext cx="822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A3D38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A3D38"/>
                </a:solidFill>
                <a:latin typeface="Arial"/>
                <a:ea typeface="Arial"/>
                <a:cs typeface="Arial"/>
                <a:sym typeface="Arial"/>
              </a:rPr>
              <a:t>Empaatia ei tähenda nõustumist.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7"/>
          <p:cNvSpPr/>
          <p:nvPr/>
        </p:nvSpPr>
        <p:spPr>
          <a:xfrm>
            <a:off x="548640" y="228600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Empaatia tähendab...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7"/>
          <p:cNvSpPr/>
          <p:nvPr/>
        </p:nvSpPr>
        <p:spPr>
          <a:xfrm>
            <a:off x="548640" y="2788920"/>
            <a:ext cx="10424160" cy="713232"/>
          </a:xfrm>
          <a:prstGeom prst="roundRect">
            <a:avLst>
              <a:gd fmla="val 12821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7"/>
          <p:cNvSpPr/>
          <p:nvPr/>
        </p:nvSpPr>
        <p:spPr>
          <a:xfrm>
            <a:off x="914400" y="2788920"/>
            <a:ext cx="969264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Kuulamist enne hinnangu andmist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7"/>
          <p:cNvSpPr/>
          <p:nvPr/>
        </p:nvSpPr>
        <p:spPr>
          <a:xfrm>
            <a:off x="548640" y="3639312"/>
            <a:ext cx="10424160" cy="713232"/>
          </a:xfrm>
          <a:prstGeom prst="roundRect">
            <a:avLst>
              <a:gd fmla="val 12821" name="adj"/>
            </a:avLst>
          </a:prstGeom>
          <a:solidFill>
            <a:srgbClr val="F2ED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7"/>
          <p:cNvSpPr/>
          <p:nvPr/>
        </p:nvSpPr>
        <p:spPr>
          <a:xfrm>
            <a:off x="914400" y="3639312"/>
            <a:ext cx="969264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Huvi tundmist teise kogemuse vastu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7"/>
          <p:cNvSpPr/>
          <p:nvPr/>
        </p:nvSpPr>
        <p:spPr>
          <a:xfrm>
            <a:off x="548640" y="4489704"/>
            <a:ext cx="10424160" cy="713232"/>
          </a:xfrm>
          <a:prstGeom prst="roundRect">
            <a:avLst>
              <a:gd fmla="val 12821" name="adj"/>
            </a:avLst>
          </a:prstGeom>
          <a:solidFill>
            <a:srgbClr val="E4EF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7"/>
          <p:cNvSpPr/>
          <p:nvPr/>
        </p:nvSpPr>
        <p:spPr>
          <a:xfrm>
            <a:off x="914400" y="4489704"/>
            <a:ext cx="969264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Küsimist “Mis sind aitab?”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7"/>
          <p:cNvSpPr/>
          <p:nvPr/>
        </p:nvSpPr>
        <p:spPr>
          <a:xfrm>
            <a:off x="548640" y="5340096"/>
            <a:ext cx="10424160" cy="713232"/>
          </a:xfrm>
          <a:prstGeom prst="roundRect">
            <a:avLst>
              <a:gd fmla="val 12821" name="adj"/>
            </a:avLst>
          </a:prstGeom>
          <a:solidFill>
            <a:srgbClr val="F2ED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7"/>
          <p:cNvSpPr/>
          <p:nvPr/>
        </p:nvSpPr>
        <p:spPr>
          <a:xfrm>
            <a:off x="914400" y="5340096"/>
            <a:ext cx="969264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Erinevuste aktsepteerimist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7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Sisuline teooria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7"/>
          <p:cNvSpPr/>
          <p:nvPr/>
        </p:nvSpPr>
        <p:spPr>
          <a:xfrm>
            <a:off x="8074152" y="6510528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Suvekool “Hoolin, kaasan ja mõistan”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3D38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"/>
          <p:cNvSpPr/>
          <p:nvPr/>
        </p:nvSpPr>
        <p:spPr>
          <a:xfrm>
            <a:off x="548640" y="502920"/>
            <a:ext cx="1850746" cy="384048"/>
          </a:xfrm>
          <a:prstGeom prst="roundRect">
            <a:avLst>
              <a:gd fmla="val 19048" name="adj"/>
            </a:avLst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8"/>
          <p:cNvSpPr/>
          <p:nvPr/>
        </p:nvSpPr>
        <p:spPr>
          <a:xfrm>
            <a:off x="548640" y="502920"/>
            <a:ext cx="1850746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TEOORIA · 5/5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8"/>
          <p:cNvSpPr/>
          <p:nvPr/>
        </p:nvSpPr>
        <p:spPr>
          <a:xfrm>
            <a:off x="548640" y="1051560"/>
            <a:ext cx="91440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Konfliktid päriselus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8"/>
          <p:cNvSpPr/>
          <p:nvPr/>
        </p:nvSpPr>
        <p:spPr>
          <a:xfrm>
            <a:off x="548640" y="1965960"/>
            <a:ext cx="5029200" cy="658368"/>
          </a:xfrm>
          <a:prstGeom prst="roundRect">
            <a:avLst>
              <a:gd fmla="val 13889" name="adj"/>
            </a:avLst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8"/>
          <p:cNvSpPr/>
          <p:nvPr/>
        </p:nvSpPr>
        <p:spPr>
          <a:xfrm>
            <a:off x="777240" y="1965960"/>
            <a:ext cx="45720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4F1EE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E4F1EE"/>
                </a:solidFill>
                <a:latin typeface="Arial"/>
                <a:ea typeface="Arial"/>
                <a:cs typeface="Arial"/>
                <a:sym typeface="Arial"/>
              </a:rPr>
              <a:t>Grupitöös ei jagune töö võrdselt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8"/>
          <p:cNvSpPr/>
          <p:nvPr/>
        </p:nvSpPr>
        <p:spPr>
          <a:xfrm>
            <a:off x="5760720" y="1965960"/>
            <a:ext cx="5029200" cy="658368"/>
          </a:xfrm>
          <a:prstGeom prst="roundRect">
            <a:avLst>
              <a:gd fmla="val 13889" name="adj"/>
            </a:avLst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8"/>
          <p:cNvSpPr/>
          <p:nvPr/>
        </p:nvSpPr>
        <p:spPr>
          <a:xfrm>
            <a:off x="5989320" y="1965960"/>
            <a:ext cx="45720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4F1EE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E4F1EE"/>
                </a:solidFill>
                <a:latin typeface="Arial"/>
                <a:ea typeface="Arial"/>
                <a:cs typeface="Arial"/>
                <a:sym typeface="Arial"/>
              </a:rPr>
              <a:t>Sõber ei vasta kokkuleppele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8"/>
          <p:cNvSpPr/>
          <p:nvPr/>
        </p:nvSpPr>
        <p:spPr>
          <a:xfrm>
            <a:off x="548640" y="2697480"/>
            <a:ext cx="5029200" cy="658368"/>
          </a:xfrm>
          <a:prstGeom prst="roundRect">
            <a:avLst>
              <a:gd fmla="val 13889" name="adj"/>
            </a:avLst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8"/>
          <p:cNvSpPr/>
          <p:nvPr/>
        </p:nvSpPr>
        <p:spPr>
          <a:xfrm>
            <a:off x="777240" y="2697480"/>
            <a:ext cx="45720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4F1EE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E4F1EE"/>
                </a:solidFill>
                <a:latin typeface="Arial"/>
                <a:ea typeface="Arial"/>
                <a:cs typeface="Arial"/>
                <a:sym typeface="Arial"/>
              </a:rPr>
              <a:t>Keegi teeb solvava nalja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8"/>
          <p:cNvSpPr/>
          <p:nvPr/>
        </p:nvSpPr>
        <p:spPr>
          <a:xfrm>
            <a:off x="5760720" y="2697480"/>
            <a:ext cx="5029200" cy="658368"/>
          </a:xfrm>
          <a:prstGeom prst="roundRect">
            <a:avLst>
              <a:gd fmla="val 13889" name="adj"/>
            </a:avLst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8"/>
          <p:cNvSpPr/>
          <p:nvPr/>
        </p:nvSpPr>
        <p:spPr>
          <a:xfrm>
            <a:off x="5989320" y="2697480"/>
            <a:ext cx="45720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4F1EE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E4F1EE"/>
                </a:solidFill>
                <a:latin typeface="Arial"/>
                <a:ea typeface="Arial"/>
                <a:cs typeface="Arial"/>
                <a:sym typeface="Arial"/>
              </a:rPr>
              <a:t>Meeskonnas on erinevad arvamused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8"/>
          <p:cNvSpPr/>
          <p:nvPr/>
        </p:nvSpPr>
        <p:spPr>
          <a:xfrm>
            <a:off x="548640" y="3703320"/>
            <a:ext cx="10241280" cy="1691640"/>
          </a:xfrm>
          <a:prstGeom prst="roundRect">
            <a:avLst>
              <a:gd fmla="val 6486" name="adj"/>
            </a:avLst>
          </a:prstGeom>
          <a:solidFill>
            <a:srgbClr val="E15B3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8"/>
          <p:cNvSpPr/>
          <p:nvPr/>
        </p:nvSpPr>
        <p:spPr>
          <a:xfrm>
            <a:off x="868680" y="3931920"/>
            <a:ext cx="96926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Küsimus ei ole “kuidas konflikte vältida”,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8"/>
          <p:cNvSpPr/>
          <p:nvPr/>
        </p:nvSpPr>
        <p:spPr>
          <a:xfrm>
            <a:off x="868680" y="4434840"/>
            <a:ext cx="96926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vaid “kuidas neid lahendada nii, et suhted ei puruneks”.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8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FA69C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6FA69C"/>
                </a:solidFill>
                <a:latin typeface="Arial"/>
                <a:ea typeface="Arial"/>
                <a:cs typeface="Arial"/>
                <a:sym typeface="Arial"/>
              </a:rPr>
              <a:t>Sisuline teooria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8"/>
          <p:cNvSpPr/>
          <p:nvPr/>
        </p:nvSpPr>
        <p:spPr>
          <a:xfrm>
            <a:off x="8074152" y="6510528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FA69C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6FA69C"/>
                </a:solidFill>
                <a:latin typeface="Arial"/>
                <a:ea typeface="Arial"/>
                <a:cs typeface="Arial"/>
                <a:sym typeface="Arial"/>
              </a:rPr>
              <a:t>Suvekool “Hoolin, kaasan ja mõistan”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"/>
          <p:cNvSpPr/>
          <p:nvPr/>
        </p:nvSpPr>
        <p:spPr>
          <a:xfrm>
            <a:off x="548640" y="502920"/>
            <a:ext cx="2443277" cy="384048"/>
          </a:xfrm>
          <a:prstGeom prst="roundRect">
            <a:avLst>
              <a:gd fmla="val 19048" name="adj"/>
            </a:avLst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9"/>
          <p:cNvSpPr/>
          <p:nvPr/>
        </p:nvSpPr>
        <p:spPr>
          <a:xfrm>
            <a:off x="548640" y="502920"/>
            <a:ext cx="2443277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GRUPITÖÖ 1 · 15 MIN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9"/>
          <p:cNvSpPr/>
          <p:nvPr/>
        </p:nvSpPr>
        <p:spPr>
          <a:xfrm>
            <a:off x="548640" y="1051560"/>
            <a:ext cx="96012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Tugevused ja arenguvajadused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9"/>
          <p:cNvSpPr/>
          <p:nvPr/>
        </p:nvSpPr>
        <p:spPr>
          <a:xfrm>
            <a:off x="548640" y="1783080"/>
            <a:ext cx="960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Täida individuaalselt, seejärel arutlege </a:t>
            </a:r>
            <a:r>
              <a:rPr lang="en-US" sz="1500">
                <a:solidFill>
                  <a:srgbClr val="5B655F"/>
                </a:solidFill>
              </a:rPr>
              <a:t>gruppides. 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9"/>
          <p:cNvSpPr/>
          <p:nvPr/>
        </p:nvSpPr>
        <p:spPr>
          <a:xfrm>
            <a:off x="548640" y="2377440"/>
            <a:ext cx="5120640" cy="502920"/>
          </a:xfrm>
          <a:prstGeom prst="rect">
            <a:avLst/>
          </a:prstGeom>
          <a:solidFill>
            <a:srgbClr val="0A3D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9"/>
          <p:cNvSpPr/>
          <p:nvPr/>
        </p:nvSpPr>
        <p:spPr>
          <a:xfrm>
            <a:off x="5669280" y="2377440"/>
            <a:ext cx="5120640" cy="502920"/>
          </a:xfrm>
          <a:prstGeom prst="rect">
            <a:avLst/>
          </a:prstGeom>
          <a:solidFill>
            <a:srgbClr val="0F5E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9"/>
          <p:cNvSpPr/>
          <p:nvPr/>
        </p:nvSpPr>
        <p:spPr>
          <a:xfrm>
            <a:off x="777240" y="2377440"/>
            <a:ext cx="46634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Minu tugevused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9"/>
          <p:cNvSpPr/>
          <p:nvPr/>
        </p:nvSpPr>
        <p:spPr>
          <a:xfrm>
            <a:off x="5897880" y="2377440"/>
            <a:ext cx="46634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Arial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Oskused, mida soovin arendada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9"/>
          <p:cNvSpPr/>
          <p:nvPr/>
        </p:nvSpPr>
        <p:spPr>
          <a:xfrm>
            <a:off x="548640" y="2880360"/>
            <a:ext cx="5120640" cy="530352"/>
          </a:xfrm>
          <a:prstGeom prst="rect">
            <a:avLst/>
          </a:prstGeom>
          <a:solidFill>
            <a:srgbClr val="F2EDE4"/>
          </a:solidFill>
          <a:ln cap="flat" cmpd="sng" w="9525">
            <a:solidFill>
              <a:srgbClr val="DDD5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9"/>
          <p:cNvSpPr/>
          <p:nvPr/>
        </p:nvSpPr>
        <p:spPr>
          <a:xfrm>
            <a:off x="5669280" y="2880360"/>
            <a:ext cx="5120640" cy="530352"/>
          </a:xfrm>
          <a:prstGeom prst="rect">
            <a:avLst/>
          </a:prstGeom>
          <a:solidFill>
            <a:srgbClr val="F2EDE4"/>
          </a:solidFill>
          <a:ln cap="flat" cmpd="sng" w="9525">
            <a:solidFill>
              <a:srgbClr val="DDD5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9"/>
          <p:cNvSpPr/>
          <p:nvPr/>
        </p:nvSpPr>
        <p:spPr>
          <a:xfrm>
            <a:off x="777240" y="2880360"/>
            <a:ext cx="4663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kuulan </a:t>
            </a:r>
            <a:r>
              <a:rPr lang="en-US" sz="1350">
                <a:solidFill>
                  <a:srgbClr val="20241F"/>
                </a:solidFill>
              </a:rPr>
              <a:t>teisi ega sega vahele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9"/>
          <p:cNvSpPr/>
          <p:nvPr/>
        </p:nvSpPr>
        <p:spPr>
          <a:xfrm>
            <a:off x="5897880" y="2880360"/>
            <a:ext cx="4663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350"/>
              <a:buFont typeface="Arial"/>
              <a:buNone/>
            </a:pPr>
            <a:r>
              <a:rPr lang="en-US" sz="1350">
                <a:solidFill>
                  <a:srgbClr val="20241F"/>
                </a:solidFill>
              </a:rPr>
              <a:t>avalik </a:t>
            </a:r>
            <a:r>
              <a:rPr b="0" i="0" lang="en-US" sz="135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esinemine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9"/>
          <p:cNvSpPr/>
          <p:nvPr/>
        </p:nvSpPr>
        <p:spPr>
          <a:xfrm>
            <a:off x="548640" y="3410712"/>
            <a:ext cx="5120640" cy="53035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DD5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9"/>
          <p:cNvSpPr/>
          <p:nvPr/>
        </p:nvSpPr>
        <p:spPr>
          <a:xfrm>
            <a:off x="5669280" y="3410712"/>
            <a:ext cx="5120640" cy="53035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DD5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9"/>
          <p:cNvSpPr/>
          <p:nvPr/>
        </p:nvSpPr>
        <p:spPr>
          <a:xfrm>
            <a:off x="777240" y="3410712"/>
            <a:ext cx="4663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märkan teisi ja nende vajadusi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9"/>
          <p:cNvSpPr/>
          <p:nvPr/>
        </p:nvSpPr>
        <p:spPr>
          <a:xfrm>
            <a:off x="5897880" y="3410712"/>
            <a:ext cx="4663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uute inimestega suhtlemine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9"/>
          <p:cNvSpPr/>
          <p:nvPr/>
        </p:nvSpPr>
        <p:spPr>
          <a:xfrm>
            <a:off x="548640" y="3941064"/>
            <a:ext cx="5120640" cy="530352"/>
          </a:xfrm>
          <a:prstGeom prst="rect">
            <a:avLst/>
          </a:prstGeom>
          <a:solidFill>
            <a:srgbClr val="F2EDE4"/>
          </a:solidFill>
          <a:ln cap="flat" cmpd="sng" w="9525">
            <a:solidFill>
              <a:srgbClr val="DDD5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9"/>
          <p:cNvSpPr/>
          <p:nvPr/>
        </p:nvSpPr>
        <p:spPr>
          <a:xfrm>
            <a:off x="5669280" y="3941064"/>
            <a:ext cx="5120640" cy="530352"/>
          </a:xfrm>
          <a:prstGeom prst="rect">
            <a:avLst/>
          </a:prstGeom>
          <a:solidFill>
            <a:srgbClr val="F2EDE4"/>
          </a:solidFill>
          <a:ln cap="flat" cmpd="sng" w="9525">
            <a:solidFill>
              <a:srgbClr val="DDD5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9"/>
          <p:cNvSpPr/>
          <p:nvPr/>
        </p:nvSpPr>
        <p:spPr>
          <a:xfrm>
            <a:off x="777240" y="3941064"/>
            <a:ext cx="4663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350"/>
              <a:buFont typeface="Arial"/>
              <a:buNone/>
            </a:pPr>
            <a:r>
              <a:rPr lang="en-US" sz="1350">
                <a:solidFill>
                  <a:srgbClr val="20241F"/>
                </a:solidFill>
              </a:rPr>
              <a:t>jään rahulikuks ka keerulistes olukordades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9"/>
          <p:cNvSpPr/>
          <p:nvPr/>
        </p:nvSpPr>
        <p:spPr>
          <a:xfrm>
            <a:off x="5897880" y="3941064"/>
            <a:ext cx="4663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350"/>
              <a:buFont typeface="Arial"/>
              <a:buNone/>
            </a:pPr>
            <a:r>
              <a:rPr lang="en-US" sz="1350">
                <a:solidFill>
                  <a:srgbClr val="20241F"/>
                </a:solidFill>
              </a:rPr>
              <a:t>grupitöös</a:t>
            </a:r>
            <a:r>
              <a:rPr b="0" i="0" lang="en-US" sz="135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 oma arvamuse ütlemine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9"/>
          <p:cNvSpPr/>
          <p:nvPr/>
        </p:nvSpPr>
        <p:spPr>
          <a:xfrm>
            <a:off x="548640" y="4471416"/>
            <a:ext cx="5120640" cy="53035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DD5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9"/>
          <p:cNvSpPr/>
          <p:nvPr/>
        </p:nvSpPr>
        <p:spPr>
          <a:xfrm>
            <a:off x="5669280" y="4471416"/>
            <a:ext cx="5120640" cy="53035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DD5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9"/>
          <p:cNvSpPr/>
          <p:nvPr/>
        </p:nvSpPr>
        <p:spPr>
          <a:xfrm>
            <a:off x="777240" y="4471416"/>
            <a:ext cx="4663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350"/>
              <a:buFont typeface="Arial"/>
              <a:buNone/>
            </a:pPr>
            <a:r>
              <a:rPr lang="en-US" sz="1350">
                <a:solidFill>
                  <a:srgbClr val="20241F"/>
                </a:solidFill>
              </a:rPr>
              <a:t>olen loov ja lahendustele orienteeritud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9"/>
          <p:cNvSpPr/>
          <p:nvPr/>
        </p:nvSpPr>
        <p:spPr>
          <a:xfrm>
            <a:off x="5897880" y="4471416"/>
            <a:ext cx="4663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41F"/>
              </a:buClr>
              <a:buSzPts val="1350"/>
              <a:buFont typeface="Arial"/>
              <a:buNone/>
            </a:pPr>
            <a:r>
              <a:rPr b="0" i="0" lang="en-US" sz="1350" u="none" cap="none" strike="noStrike">
                <a:solidFill>
                  <a:srgbClr val="20241F"/>
                </a:solidFill>
                <a:latin typeface="Arial"/>
                <a:ea typeface="Arial"/>
                <a:cs typeface="Arial"/>
                <a:sym typeface="Arial"/>
              </a:rPr>
              <a:t>abi küsimine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9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Grupitöö 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9"/>
          <p:cNvSpPr/>
          <p:nvPr/>
        </p:nvSpPr>
        <p:spPr>
          <a:xfrm>
            <a:off x="8074152" y="6510528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B655F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5B655F"/>
                </a:solidFill>
                <a:latin typeface="Arial"/>
                <a:ea typeface="Arial"/>
                <a:cs typeface="Arial"/>
                <a:sym typeface="Arial"/>
              </a:rPr>
              <a:t>Suvekool “Hoolin, kaasan ja mõistan”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2026-08-12T11:47:50Z</dcterms:created>
  <dc:creator>PptxGenJS</dc:creator>
</cp:coreProperties>
</file>