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08" r:id="rId3"/>
    <p:sldId id="304" r:id="rId4"/>
    <p:sldId id="281" r:id="rId5"/>
    <p:sldId id="297" r:id="rId6"/>
    <p:sldId id="300" r:id="rId7"/>
    <p:sldId id="301" r:id="rId8"/>
    <p:sldId id="298" r:id="rId9"/>
    <p:sldId id="299" r:id="rId10"/>
    <p:sldId id="306" r:id="rId11"/>
    <p:sldId id="303" r:id="rId12"/>
    <p:sldId id="284" r:id="rId13"/>
    <p:sldId id="285" r:id="rId14"/>
    <p:sldId id="286" r:id="rId15"/>
    <p:sldId id="290" r:id="rId16"/>
    <p:sldId id="270" r:id="rId17"/>
    <p:sldId id="271" r:id="rId18"/>
    <p:sldId id="277" r:id="rId19"/>
    <p:sldId id="274" r:id="rId20"/>
    <p:sldId id="307" r:id="rId21"/>
    <p:sldId id="305" r:id="rId22"/>
    <p:sldId id="263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3"/>
    <a:srgbClr val="FFEFE1"/>
    <a:srgbClr val="FB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D00EC-AC29-401E-8DCA-223622D1110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F72230D-F32C-4949-93B5-A7181F0D119F}" type="pres">
      <dgm:prSet presAssocID="{D12D00EC-AC29-401E-8DCA-223622D11107}" presName="Name0" presStyleCnt="0">
        <dgm:presLayoutVars>
          <dgm:dir/>
          <dgm:resizeHandles val="exact"/>
        </dgm:presLayoutVars>
      </dgm:prSet>
      <dgm:spPr/>
    </dgm:pt>
  </dgm:ptLst>
  <dgm:cxnLst>
    <dgm:cxn modelId="{42BA7996-C2D9-419A-817B-0F4E88BEAF12}" type="presOf" srcId="{D12D00EC-AC29-401E-8DCA-223622D11107}" destId="{6F72230D-F32C-4949-93B5-A7181F0D119F}" srcOrd="0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AA18A-EC11-4678-9271-EEA0AFD465A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22555673-D6BA-4D51-9CCF-1DF2119138A2}">
      <dgm:prSet phldrT="[Text]" custT="1"/>
      <dgm:spPr/>
      <dgm:t>
        <a:bodyPr/>
        <a:lstStyle/>
        <a:p>
          <a:r>
            <a:rPr lang="en-US" sz="1600" dirty="0" err="1"/>
            <a:t>Hetkeolukorra</a:t>
          </a:r>
          <a:r>
            <a:rPr lang="en-US" sz="1600" dirty="0"/>
            <a:t> </a:t>
          </a:r>
          <a:r>
            <a:rPr lang="en-US" sz="1600" dirty="0" err="1"/>
            <a:t>kaardistus</a:t>
          </a:r>
          <a:r>
            <a:rPr lang="en-US" sz="1600" dirty="0"/>
            <a:t> </a:t>
          </a:r>
        </a:p>
        <a:p>
          <a:r>
            <a:rPr lang="en-US" sz="1600" b="1" dirty="0" err="1"/>
            <a:t>märts</a:t>
          </a:r>
          <a:r>
            <a:rPr lang="en-US" sz="1600" dirty="0"/>
            <a:t> </a:t>
          </a:r>
          <a:endParaRPr lang="et-EE" sz="1600" dirty="0"/>
        </a:p>
      </dgm:t>
    </dgm:pt>
    <dgm:pt modelId="{2FBD5F9E-0054-4839-9EF0-896F6E811B8D}" type="parTrans" cxnId="{0FB2ED80-A31E-4646-A091-1986EF9239F8}">
      <dgm:prSet/>
      <dgm:spPr/>
      <dgm:t>
        <a:bodyPr/>
        <a:lstStyle/>
        <a:p>
          <a:endParaRPr lang="et-EE"/>
        </a:p>
      </dgm:t>
    </dgm:pt>
    <dgm:pt modelId="{6F87584F-11AE-4C6F-865A-1394E00EB19B}" type="sibTrans" cxnId="{0FB2ED80-A31E-4646-A091-1986EF9239F8}">
      <dgm:prSet/>
      <dgm:spPr/>
      <dgm:t>
        <a:bodyPr/>
        <a:lstStyle/>
        <a:p>
          <a:endParaRPr lang="et-EE"/>
        </a:p>
      </dgm:t>
    </dgm:pt>
    <dgm:pt modelId="{80D7129F-C8EC-4641-8390-9629B2C83820}">
      <dgm:prSet phldrT="[Text]"/>
      <dgm:spPr/>
      <dgm:t>
        <a:bodyPr/>
        <a:lstStyle/>
        <a:p>
          <a:r>
            <a:rPr lang="en-US" dirty="0" err="1"/>
            <a:t>Fookusteemade</a:t>
          </a:r>
          <a:r>
            <a:rPr lang="en-US" dirty="0"/>
            <a:t> </a:t>
          </a:r>
          <a:r>
            <a:rPr lang="en-US" dirty="0" err="1"/>
            <a:t>valimine</a:t>
          </a:r>
          <a:r>
            <a:rPr lang="en-US" dirty="0"/>
            <a:t>, </a:t>
          </a:r>
          <a:r>
            <a:rPr lang="en-US" dirty="0" err="1"/>
            <a:t>tegevuskava</a:t>
          </a:r>
          <a:r>
            <a:rPr lang="en-US" dirty="0"/>
            <a:t> </a:t>
          </a:r>
          <a:r>
            <a:rPr lang="en-US" dirty="0" err="1"/>
            <a:t>koostamine</a:t>
          </a:r>
          <a:endParaRPr lang="en-US" dirty="0"/>
        </a:p>
        <a:p>
          <a:r>
            <a:rPr lang="en-US" b="1" dirty="0" err="1"/>
            <a:t>juuni-september</a:t>
          </a:r>
          <a:endParaRPr lang="et-EE" dirty="0"/>
        </a:p>
      </dgm:t>
    </dgm:pt>
    <dgm:pt modelId="{66B78708-4477-4D6B-BD06-B38E39AD6EFF}" type="parTrans" cxnId="{870991AB-90C7-410B-BB74-DE82FB35604C}">
      <dgm:prSet/>
      <dgm:spPr/>
      <dgm:t>
        <a:bodyPr/>
        <a:lstStyle/>
        <a:p>
          <a:endParaRPr lang="et-EE"/>
        </a:p>
      </dgm:t>
    </dgm:pt>
    <dgm:pt modelId="{BC11E0DA-D2BF-411F-B195-8453FF397090}" type="sibTrans" cxnId="{870991AB-90C7-410B-BB74-DE82FB35604C}">
      <dgm:prSet/>
      <dgm:spPr/>
      <dgm:t>
        <a:bodyPr/>
        <a:lstStyle/>
        <a:p>
          <a:endParaRPr lang="et-EE"/>
        </a:p>
      </dgm:t>
    </dgm:pt>
    <dgm:pt modelId="{9797E13F-67F3-4EE9-9E51-BD5112969F5B}">
      <dgm:prSet phldrT="[Text]"/>
      <dgm:spPr/>
      <dgm:t>
        <a:bodyPr/>
        <a:lstStyle/>
        <a:p>
          <a:r>
            <a:rPr lang="en-US" dirty="0" err="1"/>
            <a:t>Avalikud</a:t>
          </a:r>
          <a:r>
            <a:rPr lang="en-US" dirty="0"/>
            <a:t> </a:t>
          </a:r>
          <a:r>
            <a:rPr lang="en-US" dirty="0" err="1"/>
            <a:t>arutelud</a:t>
          </a:r>
          <a:r>
            <a:rPr lang="en-US" dirty="0"/>
            <a:t> </a:t>
          </a:r>
        </a:p>
        <a:p>
          <a:r>
            <a:rPr lang="en-US" b="1" dirty="0" err="1"/>
            <a:t>oktoober</a:t>
          </a:r>
          <a:r>
            <a:rPr lang="en-US" dirty="0"/>
            <a:t> - </a:t>
          </a:r>
          <a:r>
            <a:rPr lang="en-US" b="1" dirty="0" err="1"/>
            <a:t>detsember</a:t>
          </a:r>
          <a:endParaRPr lang="et-EE" b="1" dirty="0"/>
        </a:p>
      </dgm:t>
    </dgm:pt>
    <dgm:pt modelId="{07245AB2-864A-448E-80C1-EE81896D1FE6}" type="parTrans" cxnId="{18D708EF-A466-40B8-BF20-686739768C77}">
      <dgm:prSet/>
      <dgm:spPr/>
      <dgm:t>
        <a:bodyPr/>
        <a:lstStyle/>
        <a:p>
          <a:endParaRPr lang="et-EE"/>
        </a:p>
      </dgm:t>
    </dgm:pt>
    <dgm:pt modelId="{766F7CFF-128F-4019-9CDD-1202C81AC957}" type="sibTrans" cxnId="{18D708EF-A466-40B8-BF20-686739768C77}">
      <dgm:prSet/>
      <dgm:spPr/>
      <dgm:t>
        <a:bodyPr/>
        <a:lstStyle/>
        <a:p>
          <a:endParaRPr lang="et-EE"/>
        </a:p>
      </dgm:t>
    </dgm:pt>
    <dgm:pt modelId="{E783DCAA-98AD-4711-9495-5E84417A7DC4}">
      <dgm:prSet phldrT="[Text]"/>
      <dgm:spPr/>
      <dgm:t>
        <a:bodyPr/>
        <a:lstStyle/>
        <a:p>
          <a:r>
            <a:rPr lang="en-US" dirty="0" err="1"/>
            <a:t>Eesmärkide</a:t>
          </a:r>
          <a:r>
            <a:rPr lang="en-US" dirty="0"/>
            <a:t> </a:t>
          </a:r>
          <a:r>
            <a:rPr lang="en-US" dirty="0" err="1"/>
            <a:t>seadmine</a:t>
          </a:r>
          <a:r>
            <a:rPr lang="en-US" dirty="0"/>
            <a:t> ja </a:t>
          </a:r>
          <a:r>
            <a:rPr lang="en-US" dirty="0" err="1"/>
            <a:t>visiooni</a:t>
          </a:r>
          <a:r>
            <a:rPr lang="en-US" dirty="0"/>
            <a:t> </a:t>
          </a:r>
          <a:r>
            <a:rPr lang="en-US" dirty="0" err="1"/>
            <a:t>loomine</a:t>
          </a:r>
          <a:endParaRPr lang="en-US" dirty="0"/>
        </a:p>
        <a:p>
          <a:r>
            <a:rPr lang="en-US" b="1" dirty="0" err="1"/>
            <a:t>aprill-juuni</a:t>
          </a:r>
          <a:r>
            <a:rPr lang="en-US" b="1" dirty="0"/>
            <a:t> </a:t>
          </a:r>
          <a:endParaRPr lang="et-EE" dirty="0"/>
        </a:p>
      </dgm:t>
    </dgm:pt>
    <dgm:pt modelId="{4BF5FA1E-29DF-48DB-BBFF-CDBC30ECECCD}" type="parTrans" cxnId="{4C4AF6B9-34B1-43BF-B498-44D342BDED9B}">
      <dgm:prSet/>
      <dgm:spPr/>
      <dgm:t>
        <a:bodyPr/>
        <a:lstStyle/>
        <a:p>
          <a:endParaRPr lang="et-EE"/>
        </a:p>
      </dgm:t>
    </dgm:pt>
    <dgm:pt modelId="{3B121FF0-D6A4-42B7-9DF6-270ADFC342EE}" type="sibTrans" cxnId="{4C4AF6B9-34B1-43BF-B498-44D342BDED9B}">
      <dgm:prSet/>
      <dgm:spPr/>
      <dgm:t>
        <a:bodyPr/>
        <a:lstStyle/>
        <a:p>
          <a:endParaRPr lang="et-EE"/>
        </a:p>
      </dgm:t>
    </dgm:pt>
    <dgm:pt modelId="{F9C724A1-047F-4FEE-9DB6-339DA59E236E}" type="pres">
      <dgm:prSet presAssocID="{8B1AA18A-EC11-4678-9271-EEA0AFD465A0}" presName="Name0" presStyleCnt="0">
        <dgm:presLayoutVars>
          <dgm:dir/>
          <dgm:resizeHandles val="exact"/>
        </dgm:presLayoutVars>
      </dgm:prSet>
      <dgm:spPr/>
    </dgm:pt>
    <dgm:pt modelId="{85A6ED49-803D-4452-827F-9E59F8655663}" type="pres">
      <dgm:prSet presAssocID="{22555673-D6BA-4D51-9CCF-1DF2119138A2}" presName="composite" presStyleCnt="0"/>
      <dgm:spPr/>
    </dgm:pt>
    <dgm:pt modelId="{21558B6D-AE92-4244-B449-447938ABBE0F}" type="pres">
      <dgm:prSet presAssocID="{22555673-D6BA-4D51-9CCF-1DF2119138A2}" presName="bgChev" presStyleLbl="node1" presStyleIdx="0" presStyleCnt="4"/>
      <dgm:spPr/>
    </dgm:pt>
    <dgm:pt modelId="{7327B096-12F2-4B48-863A-231ACD63098A}" type="pres">
      <dgm:prSet presAssocID="{22555673-D6BA-4D51-9CCF-1DF2119138A2}" presName="txNode" presStyleLbl="fgAcc1" presStyleIdx="0" presStyleCnt="4" custLinFactNeighborY="-2525">
        <dgm:presLayoutVars>
          <dgm:bulletEnabled val="1"/>
        </dgm:presLayoutVars>
      </dgm:prSet>
      <dgm:spPr/>
    </dgm:pt>
    <dgm:pt modelId="{5B3528E8-6565-4F44-9296-5828B67D516E}" type="pres">
      <dgm:prSet presAssocID="{6F87584F-11AE-4C6F-865A-1394E00EB19B}" presName="compositeSpace" presStyleCnt="0"/>
      <dgm:spPr/>
    </dgm:pt>
    <dgm:pt modelId="{7E253E18-D357-4623-8778-DFDC412F028D}" type="pres">
      <dgm:prSet presAssocID="{E783DCAA-98AD-4711-9495-5E84417A7DC4}" presName="composite" presStyleCnt="0"/>
      <dgm:spPr/>
    </dgm:pt>
    <dgm:pt modelId="{E4CEEB2F-E1EF-4D78-9258-BD3F472A7791}" type="pres">
      <dgm:prSet presAssocID="{E783DCAA-98AD-4711-9495-5E84417A7DC4}" presName="bgChev" presStyleLbl="node1" presStyleIdx="1" presStyleCnt="4"/>
      <dgm:spPr/>
    </dgm:pt>
    <dgm:pt modelId="{D9952409-596D-472D-BFD7-606759CD9C3D}" type="pres">
      <dgm:prSet presAssocID="{E783DCAA-98AD-4711-9495-5E84417A7DC4}" presName="txNode" presStyleLbl="fgAcc1" presStyleIdx="1" presStyleCnt="4">
        <dgm:presLayoutVars>
          <dgm:bulletEnabled val="1"/>
        </dgm:presLayoutVars>
      </dgm:prSet>
      <dgm:spPr/>
    </dgm:pt>
    <dgm:pt modelId="{D4AFDEEE-453C-47E9-B42F-8D9E19AF2161}" type="pres">
      <dgm:prSet presAssocID="{3B121FF0-D6A4-42B7-9DF6-270ADFC342EE}" presName="compositeSpace" presStyleCnt="0"/>
      <dgm:spPr/>
    </dgm:pt>
    <dgm:pt modelId="{CD65EFBA-A304-4239-9A9C-33765E345830}" type="pres">
      <dgm:prSet presAssocID="{80D7129F-C8EC-4641-8390-9629B2C83820}" presName="composite" presStyleCnt="0"/>
      <dgm:spPr/>
    </dgm:pt>
    <dgm:pt modelId="{1E7356D5-3F21-45DE-B978-889DF1B5474E}" type="pres">
      <dgm:prSet presAssocID="{80D7129F-C8EC-4641-8390-9629B2C83820}" presName="bgChev" presStyleLbl="node1" presStyleIdx="2" presStyleCnt="4"/>
      <dgm:spPr/>
    </dgm:pt>
    <dgm:pt modelId="{65F1A1F0-E535-4F36-8688-7D766702C05B}" type="pres">
      <dgm:prSet presAssocID="{80D7129F-C8EC-4641-8390-9629B2C83820}" presName="txNode" presStyleLbl="fgAcc1" presStyleIdx="2" presStyleCnt="4">
        <dgm:presLayoutVars>
          <dgm:bulletEnabled val="1"/>
        </dgm:presLayoutVars>
      </dgm:prSet>
      <dgm:spPr/>
    </dgm:pt>
    <dgm:pt modelId="{03ECC7A2-61B9-43D2-9429-9247AA854930}" type="pres">
      <dgm:prSet presAssocID="{BC11E0DA-D2BF-411F-B195-8453FF397090}" presName="compositeSpace" presStyleCnt="0"/>
      <dgm:spPr/>
    </dgm:pt>
    <dgm:pt modelId="{DCF630E9-371E-46F8-B6E1-07579B451B7F}" type="pres">
      <dgm:prSet presAssocID="{9797E13F-67F3-4EE9-9E51-BD5112969F5B}" presName="composite" presStyleCnt="0"/>
      <dgm:spPr/>
    </dgm:pt>
    <dgm:pt modelId="{F1A6FB0B-E945-4966-A4EA-B8C1C5B233EE}" type="pres">
      <dgm:prSet presAssocID="{9797E13F-67F3-4EE9-9E51-BD5112969F5B}" presName="bgChev" presStyleLbl="node1" presStyleIdx="3" presStyleCnt="4"/>
      <dgm:spPr/>
    </dgm:pt>
    <dgm:pt modelId="{47F2EDB7-58AC-4887-A75B-001EE7E38547}" type="pres">
      <dgm:prSet presAssocID="{9797E13F-67F3-4EE9-9E51-BD5112969F5B}" presName="txNode" presStyleLbl="fgAcc1" presStyleIdx="3" presStyleCnt="4" custLinFactNeighborX="252" custLinFactNeighborY="-2525">
        <dgm:presLayoutVars>
          <dgm:bulletEnabled val="1"/>
        </dgm:presLayoutVars>
      </dgm:prSet>
      <dgm:spPr/>
    </dgm:pt>
  </dgm:ptLst>
  <dgm:cxnLst>
    <dgm:cxn modelId="{04CB1720-737A-43DF-8BDC-62E49B69FA08}" type="presOf" srcId="{80D7129F-C8EC-4641-8390-9629B2C83820}" destId="{65F1A1F0-E535-4F36-8688-7D766702C05B}" srcOrd="0" destOrd="0" presId="urn:microsoft.com/office/officeart/2005/8/layout/chevronAccent+Icon"/>
    <dgm:cxn modelId="{7DB5F55B-B1D3-4341-BC43-F01876930631}" type="presOf" srcId="{22555673-D6BA-4D51-9CCF-1DF2119138A2}" destId="{7327B096-12F2-4B48-863A-231ACD63098A}" srcOrd="0" destOrd="0" presId="urn:microsoft.com/office/officeart/2005/8/layout/chevronAccent+Icon"/>
    <dgm:cxn modelId="{4E16FC7E-8797-43BB-9853-A72C6E1E9B3D}" type="presOf" srcId="{E783DCAA-98AD-4711-9495-5E84417A7DC4}" destId="{D9952409-596D-472D-BFD7-606759CD9C3D}" srcOrd="0" destOrd="0" presId="urn:microsoft.com/office/officeart/2005/8/layout/chevronAccent+Icon"/>
    <dgm:cxn modelId="{0FB2ED80-A31E-4646-A091-1986EF9239F8}" srcId="{8B1AA18A-EC11-4678-9271-EEA0AFD465A0}" destId="{22555673-D6BA-4D51-9CCF-1DF2119138A2}" srcOrd="0" destOrd="0" parTransId="{2FBD5F9E-0054-4839-9EF0-896F6E811B8D}" sibTransId="{6F87584F-11AE-4C6F-865A-1394E00EB19B}"/>
    <dgm:cxn modelId="{C1A9D385-0B6F-491A-B2A7-3DA7E5545092}" type="presOf" srcId="{9797E13F-67F3-4EE9-9E51-BD5112969F5B}" destId="{47F2EDB7-58AC-4887-A75B-001EE7E38547}" srcOrd="0" destOrd="0" presId="urn:microsoft.com/office/officeart/2005/8/layout/chevronAccent+Icon"/>
    <dgm:cxn modelId="{870991AB-90C7-410B-BB74-DE82FB35604C}" srcId="{8B1AA18A-EC11-4678-9271-EEA0AFD465A0}" destId="{80D7129F-C8EC-4641-8390-9629B2C83820}" srcOrd="2" destOrd="0" parTransId="{66B78708-4477-4D6B-BD06-B38E39AD6EFF}" sibTransId="{BC11E0DA-D2BF-411F-B195-8453FF397090}"/>
    <dgm:cxn modelId="{0F9791AC-BAF0-4614-8F5A-E820FDB10BEF}" type="presOf" srcId="{8B1AA18A-EC11-4678-9271-EEA0AFD465A0}" destId="{F9C724A1-047F-4FEE-9DB6-339DA59E236E}" srcOrd="0" destOrd="0" presId="urn:microsoft.com/office/officeart/2005/8/layout/chevronAccent+Icon"/>
    <dgm:cxn modelId="{4C4AF6B9-34B1-43BF-B498-44D342BDED9B}" srcId="{8B1AA18A-EC11-4678-9271-EEA0AFD465A0}" destId="{E783DCAA-98AD-4711-9495-5E84417A7DC4}" srcOrd="1" destOrd="0" parTransId="{4BF5FA1E-29DF-48DB-BBFF-CDBC30ECECCD}" sibTransId="{3B121FF0-D6A4-42B7-9DF6-270ADFC342EE}"/>
    <dgm:cxn modelId="{18D708EF-A466-40B8-BF20-686739768C77}" srcId="{8B1AA18A-EC11-4678-9271-EEA0AFD465A0}" destId="{9797E13F-67F3-4EE9-9E51-BD5112969F5B}" srcOrd="3" destOrd="0" parTransId="{07245AB2-864A-448E-80C1-EE81896D1FE6}" sibTransId="{766F7CFF-128F-4019-9CDD-1202C81AC957}"/>
    <dgm:cxn modelId="{27271648-27C4-470B-8867-770E344EE819}" type="presParOf" srcId="{F9C724A1-047F-4FEE-9DB6-339DA59E236E}" destId="{85A6ED49-803D-4452-827F-9E59F8655663}" srcOrd="0" destOrd="0" presId="urn:microsoft.com/office/officeart/2005/8/layout/chevronAccent+Icon"/>
    <dgm:cxn modelId="{6A34F90D-E8B4-4B88-90B2-6768035DCFE0}" type="presParOf" srcId="{85A6ED49-803D-4452-827F-9E59F8655663}" destId="{21558B6D-AE92-4244-B449-447938ABBE0F}" srcOrd="0" destOrd="0" presId="urn:microsoft.com/office/officeart/2005/8/layout/chevronAccent+Icon"/>
    <dgm:cxn modelId="{5F86D22F-85BE-4450-B070-DB3830FF827B}" type="presParOf" srcId="{85A6ED49-803D-4452-827F-9E59F8655663}" destId="{7327B096-12F2-4B48-863A-231ACD63098A}" srcOrd="1" destOrd="0" presId="urn:microsoft.com/office/officeart/2005/8/layout/chevronAccent+Icon"/>
    <dgm:cxn modelId="{BF4494C6-CB42-41A0-AF57-8853B015D3CF}" type="presParOf" srcId="{F9C724A1-047F-4FEE-9DB6-339DA59E236E}" destId="{5B3528E8-6565-4F44-9296-5828B67D516E}" srcOrd="1" destOrd="0" presId="urn:microsoft.com/office/officeart/2005/8/layout/chevronAccent+Icon"/>
    <dgm:cxn modelId="{CBE00B0F-38A1-41E6-A993-B6B75377E2B9}" type="presParOf" srcId="{F9C724A1-047F-4FEE-9DB6-339DA59E236E}" destId="{7E253E18-D357-4623-8778-DFDC412F028D}" srcOrd="2" destOrd="0" presId="urn:microsoft.com/office/officeart/2005/8/layout/chevronAccent+Icon"/>
    <dgm:cxn modelId="{4AF276D8-0E3E-427F-8038-0274F422CDEB}" type="presParOf" srcId="{7E253E18-D357-4623-8778-DFDC412F028D}" destId="{E4CEEB2F-E1EF-4D78-9258-BD3F472A7791}" srcOrd="0" destOrd="0" presId="urn:microsoft.com/office/officeart/2005/8/layout/chevronAccent+Icon"/>
    <dgm:cxn modelId="{5EF91C6D-A234-4F52-A1EF-6D0C94C6C15E}" type="presParOf" srcId="{7E253E18-D357-4623-8778-DFDC412F028D}" destId="{D9952409-596D-472D-BFD7-606759CD9C3D}" srcOrd="1" destOrd="0" presId="urn:microsoft.com/office/officeart/2005/8/layout/chevronAccent+Icon"/>
    <dgm:cxn modelId="{1A1D2332-4CDD-48C0-B9CC-4F63F6D9342A}" type="presParOf" srcId="{F9C724A1-047F-4FEE-9DB6-339DA59E236E}" destId="{D4AFDEEE-453C-47E9-B42F-8D9E19AF2161}" srcOrd="3" destOrd="0" presId="urn:microsoft.com/office/officeart/2005/8/layout/chevronAccent+Icon"/>
    <dgm:cxn modelId="{8416B7D3-D896-4DF7-B4DE-9EDF83125B03}" type="presParOf" srcId="{F9C724A1-047F-4FEE-9DB6-339DA59E236E}" destId="{CD65EFBA-A304-4239-9A9C-33765E345830}" srcOrd="4" destOrd="0" presId="urn:microsoft.com/office/officeart/2005/8/layout/chevronAccent+Icon"/>
    <dgm:cxn modelId="{1076D3AA-36F2-4010-9EC4-FD6FF759E0B9}" type="presParOf" srcId="{CD65EFBA-A304-4239-9A9C-33765E345830}" destId="{1E7356D5-3F21-45DE-B978-889DF1B5474E}" srcOrd="0" destOrd="0" presId="urn:microsoft.com/office/officeart/2005/8/layout/chevronAccent+Icon"/>
    <dgm:cxn modelId="{4ABF2B7A-9B21-4607-9055-369D14F91DC6}" type="presParOf" srcId="{CD65EFBA-A304-4239-9A9C-33765E345830}" destId="{65F1A1F0-E535-4F36-8688-7D766702C05B}" srcOrd="1" destOrd="0" presId="urn:microsoft.com/office/officeart/2005/8/layout/chevronAccent+Icon"/>
    <dgm:cxn modelId="{88F553CF-4588-42A0-BD69-CFC9BA8A4F49}" type="presParOf" srcId="{F9C724A1-047F-4FEE-9DB6-339DA59E236E}" destId="{03ECC7A2-61B9-43D2-9429-9247AA854930}" srcOrd="5" destOrd="0" presId="urn:microsoft.com/office/officeart/2005/8/layout/chevronAccent+Icon"/>
    <dgm:cxn modelId="{69561F32-470B-48A8-B109-042E74FE4EDC}" type="presParOf" srcId="{F9C724A1-047F-4FEE-9DB6-339DA59E236E}" destId="{DCF630E9-371E-46F8-B6E1-07579B451B7F}" srcOrd="6" destOrd="0" presId="urn:microsoft.com/office/officeart/2005/8/layout/chevronAccent+Icon"/>
    <dgm:cxn modelId="{767E484B-81CC-49BB-92F9-47615DBFECEF}" type="presParOf" srcId="{DCF630E9-371E-46F8-B6E1-07579B451B7F}" destId="{F1A6FB0B-E945-4966-A4EA-B8C1C5B233EE}" srcOrd="0" destOrd="0" presId="urn:microsoft.com/office/officeart/2005/8/layout/chevronAccent+Icon"/>
    <dgm:cxn modelId="{FFE394B4-0539-47B1-B132-74A985658E51}" type="presParOf" srcId="{DCF630E9-371E-46F8-B6E1-07579B451B7F}" destId="{47F2EDB7-58AC-4887-A75B-001EE7E3854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58B6D-AE92-4244-B449-447938ABBE0F}">
      <dsp:nvSpPr>
        <dsp:cNvPr id="0" name=""/>
        <dsp:cNvSpPr/>
      </dsp:nvSpPr>
      <dsp:spPr>
        <a:xfrm>
          <a:off x="5375" y="1581886"/>
          <a:ext cx="2530210" cy="97666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7B096-12F2-4B48-863A-231ACD63098A}">
      <dsp:nvSpPr>
        <dsp:cNvPr id="0" name=""/>
        <dsp:cNvSpPr/>
      </dsp:nvSpPr>
      <dsp:spPr>
        <a:xfrm>
          <a:off x="680098" y="1801391"/>
          <a:ext cx="2136622" cy="97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Hetkeolukorra</a:t>
          </a:r>
          <a:r>
            <a:rPr lang="en-US" sz="1600" kern="1200" dirty="0"/>
            <a:t> </a:t>
          </a:r>
          <a:r>
            <a:rPr lang="en-US" sz="1600" kern="1200" dirty="0" err="1"/>
            <a:t>kaardistus</a:t>
          </a: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märts</a:t>
          </a:r>
          <a:r>
            <a:rPr lang="en-US" sz="1600" kern="1200" dirty="0"/>
            <a:t> </a:t>
          </a:r>
          <a:endParaRPr lang="et-EE" sz="1600" kern="1200" dirty="0"/>
        </a:p>
      </dsp:txBody>
      <dsp:txXfrm>
        <a:off x="708703" y="1829996"/>
        <a:ext cx="2079412" cy="919451"/>
      </dsp:txXfrm>
    </dsp:sp>
    <dsp:sp modelId="{E4CEEB2F-E1EF-4D78-9258-BD3F472A7791}">
      <dsp:nvSpPr>
        <dsp:cNvPr id="0" name=""/>
        <dsp:cNvSpPr/>
      </dsp:nvSpPr>
      <dsp:spPr>
        <a:xfrm>
          <a:off x="2895438" y="1581886"/>
          <a:ext cx="2530210" cy="97666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2409-596D-472D-BFD7-606759CD9C3D}">
      <dsp:nvSpPr>
        <dsp:cNvPr id="0" name=""/>
        <dsp:cNvSpPr/>
      </dsp:nvSpPr>
      <dsp:spPr>
        <a:xfrm>
          <a:off x="3570161" y="1826052"/>
          <a:ext cx="2136622" cy="97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Eesmärkide</a:t>
          </a:r>
          <a:r>
            <a:rPr lang="en-US" sz="1400" kern="1200" dirty="0"/>
            <a:t> </a:t>
          </a:r>
          <a:r>
            <a:rPr lang="en-US" sz="1400" kern="1200" dirty="0" err="1"/>
            <a:t>seadmine</a:t>
          </a:r>
          <a:r>
            <a:rPr lang="en-US" sz="1400" kern="1200" dirty="0"/>
            <a:t> ja </a:t>
          </a:r>
          <a:r>
            <a:rPr lang="en-US" sz="1400" kern="1200" dirty="0" err="1"/>
            <a:t>visiooni</a:t>
          </a:r>
          <a:r>
            <a:rPr lang="en-US" sz="1400" kern="1200" dirty="0"/>
            <a:t> </a:t>
          </a:r>
          <a:r>
            <a:rPr lang="en-US" sz="1400" kern="1200" dirty="0" err="1"/>
            <a:t>loomine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aprill-juuni</a:t>
          </a:r>
          <a:r>
            <a:rPr lang="en-US" sz="1400" b="1" kern="1200" dirty="0"/>
            <a:t> </a:t>
          </a:r>
          <a:endParaRPr lang="et-EE" sz="1400" kern="1200" dirty="0"/>
        </a:p>
      </dsp:txBody>
      <dsp:txXfrm>
        <a:off x="3598766" y="1854657"/>
        <a:ext cx="2079412" cy="919451"/>
      </dsp:txXfrm>
    </dsp:sp>
    <dsp:sp modelId="{1E7356D5-3F21-45DE-B978-889DF1B5474E}">
      <dsp:nvSpPr>
        <dsp:cNvPr id="0" name=""/>
        <dsp:cNvSpPr/>
      </dsp:nvSpPr>
      <dsp:spPr>
        <a:xfrm>
          <a:off x="5785501" y="1581886"/>
          <a:ext cx="2530210" cy="97666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A1F0-E535-4F36-8688-7D766702C05B}">
      <dsp:nvSpPr>
        <dsp:cNvPr id="0" name=""/>
        <dsp:cNvSpPr/>
      </dsp:nvSpPr>
      <dsp:spPr>
        <a:xfrm>
          <a:off x="6460224" y="1826052"/>
          <a:ext cx="2136622" cy="97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Fookusteemade</a:t>
          </a:r>
          <a:r>
            <a:rPr lang="en-US" sz="1400" kern="1200" dirty="0"/>
            <a:t> </a:t>
          </a:r>
          <a:r>
            <a:rPr lang="en-US" sz="1400" kern="1200" dirty="0" err="1"/>
            <a:t>valimine</a:t>
          </a:r>
          <a:r>
            <a:rPr lang="en-US" sz="1400" kern="1200" dirty="0"/>
            <a:t>, </a:t>
          </a:r>
          <a:r>
            <a:rPr lang="en-US" sz="1400" kern="1200" dirty="0" err="1"/>
            <a:t>tegevuskava</a:t>
          </a:r>
          <a:r>
            <a:rPr lang="en-US" sz="1400" kern="1200" dirty="0"/>
            <a:t> </a:t>
          </a:r>
          <a:r>
            <a:rPr lang="en-US" sz="1400" kern="1200" dirty="0" err="1"/>
            <a:t>koostamine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juuni-september</a:t>
          </a:r>
          <a:endParaRPr lang="et-EE" sz="1400" kern="1200" dirty="0"/>
        </a:p>
      </dsp:txBody>
      <dsp:txXfrm>
        <a:off x="6488829" y="1854657"/>
        <a:ext cx="2079412" cy="919451"/>
      </dsp:txXfrm>
    </dsp:sp>
    <dsp:sp modelId="{F1A6FB0B-E945-4966-A4EA-B8C1C5B233EE}">
      <dsp:nvSpPr>
        <dsp:cNvPr id="0" name=""/>
        <dsp:cNvSpPr/>
      </dsp:nvSpPr>
      <dsp:spPr>
        <a:xfrm>
          <a:off x="8675564" y="1581886"/>
          <a:ext cx="2530210" cy="97666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2EDB7-58AC-4887-A75B-001EE7E38547}">
      <dsp:nvSpPr>
        <dsp:cNvPr id="0" name=""/>
        <dsp:cNvSpPr/>
      </dsp:nvSpPr>
      <dsp:spPr>
        <a:xfrm>
          <a:off x="9355662" y="1801391"/>
          <a:ext cx="2136622" cy="97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Avalikud</a:t>
          </a:r>
          <a:r>
            <a:rPr lang="en-US" sz="1400" kern="1200" dirty="0"/>
            <a:t> </a:t>
          </a:r>
          <a:r>
            <a:rPr lang="en-US" sz="1400" kern="1200" dirty="0" err="1"/>
            <a:t>arutelud</a:t>
          </a:r>
          <a:r>
            <a:rPr lang="en-U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oktoober</a:t>
          </a:r>
          <a:r>
            <a:rPr lang="en-US" sz="1400" kern="1200" dirty="0"/>
            <a:t> - </a:t>
          </a:r>
          <a:r>
            <a:rPr lang="en-US" sz="1400" b="1" kern="1200" dirty="0" err="1"/>
            <a:t>detsember</a:t>
          </a:r>
          <a:endParaRPr lang="et-EE" sz="1400" b="1" kern="1200" dirty="0"/>
        </a:p>
      </dsp:txBody>
      <dsp:txXfrm>
        <a:off x="9384267" y="1829996"/>
        <a:ext cx="2079412" cy="91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7F689-8A27-4B39-82E4-5566D3ACA481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4F9A7-C407-4B2D-ABCF-625664E02D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80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AAFD-CADD-4A58-A56C-E2FD54C17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294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6C637-4061-4D73-BF93-0F1AEE024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389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honar Bangla" panose="02020603050405020304" pitchFamily="18" charset="0"/>
                <a:cs typeface="Shonar Bangla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EDED-74C5-453A-9220-36A73A23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821C-EE1B-4470-B53C-469666E6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F9EE-C8B5-4944-9D10-DB51D216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F7AAF-A264-418D-B7AF-6F0F1CBD7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0" y="665442"/>
            <a:ext cx="5396760" cy="7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F2AC-EB14-4B6F-BC6A-D0FC4966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3AE7B-EDB3-472C-AD79-16A870AAE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57FA-DA8E-4614-80A8-CE45AFF4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7B1BF-A559-48A3-AE0F-15C991FC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3E4FE-0514-4DA5-8085-9AA30D1F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12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160A3-4F39-4C99-AD17-5E3C63A89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8986A-7EC0-4E23-B6AF-B030424FC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AFC1-D76C-45B8-8559-156077DD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E5AF-A186-407B-94B5-E6A902B5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6773-FED9-49D8-9279-FA5C55D5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09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B863-59A2-4750-9F2F-7DF81393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8C36-4DF1-4B03-AC62-7C45D923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768E8-6CB3-429E-825B-D4AB0D79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6A08-F7A9-4C72-B20E-A35F0F37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7327-3B09-42CE-A924-85AEAFAA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48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C5E1-1745-4EC3-A17C-16D7454A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6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0AE8F-B41E-4121-B308-62DA4A69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78381"/>
            <a:ext cx="10515600" cy="26112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29C5-C779-4C0E-85D1-14D682FA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3F44E-1144-4ABE-922B-64832100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F6ABD-D8E0-4623-A0B9-0F3E7B98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47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381B-5A9D-49B0-8A2A-8807AEF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E9F62-0C3C-4503-8CE9-BB7599888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B2FC4-AB3A-4498-8C82-7F39C418B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9B760-911B-4AF2-881A-71A4AEFB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F7620-8BE7-41BB-B61D-45132A42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597A9-D8BA-4F96-B6CC-D4B974AE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5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A50F-D00F-4FF6-B027-4479DD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8F63A-4E3C-4F09-9586-294CB0251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BA939-154E-4DD9-893A-64D28DE04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90579-1DD5-414E-882E-A2521CF59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838A1-AFC1-4B9F-9A7D-13D6E4429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1E086-1DE4-4849-9E51-A5ED6FCF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0C8B3-A5AE-4A6F-819B-C621036A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97CAA-D594-4C17-8ED4-439C7D63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05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3DBD-C582-4A52-AFD2-EB94C1CC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CCE72-083D-4D7F-95B3-F77C9F0B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0313C-1AE3-44B0-99A3-412B976A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99A69-A5C9-4220-9EF5-3A954C5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61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16A04-2AA8-4345-9F89-CC480246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06A74-613D-4108-AE16-32F6B832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24C4B-7A5C-4577-8C45-9EFDC24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22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7C57-C66D-461B-80DA-C649A961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BFD5-654D-4259-9018-3B8262F1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FA65D-5C8D-4C1B-9A11-8063A80C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E10A-1901-4C85-868F-AC2301A1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1E0F-B975-4E3F-A3D4-48C9CFC7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A9CC8-3078-4A1D-9BE4-E868FA20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04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3FD0-B2EA-4653-8468-73FA3073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F6B6D-FA36-4A17-9DDB-B666EA7FE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D35C9-0D79-45B6-ABAE-0FBFD62B7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72A2-B08A-48E3-B920-AB1F804B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59613-7180-45AB-8570-0F063DA7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00EDF-8987-42C1-9C12-B718D102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54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97E0A-9863-4523-9243-E64A5182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02A7A-4418-4A80-BE10-CA09A216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6601"/>
            <a:ext cx="10515600" cy="4170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F613-5CE2-4697-9116-9D01F753D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8C49-1DF5-4FF8-B36B-DCF35C89FCB2}" type="datetimeFigureOut">
              <a:rPr lang="et-EE" smtClean="0"/>
              <a:t>02.09.2022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C470-8DBB-486E-BBB3-9B7F5BEC3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548D-A8AC-43B0-A153-98B5ECFF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1565-1DD4-423E-9BD5-3EACEECE45CA}" type="slidenum">
              <a:rPr lang="et-EE" smtClean="0"/>
              <a:t>‹#›</a:t>
            </a:fld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A9788C-5153-4B87-AAE3-4640B43C93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0" y="136525"/>
            <a:ext cx="2698380" cy="3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honar Bangla" panose="02020603050405020304" pitchFamily="18" charset="0"/>
          <a:ea typeface="+mn-ea"/>
          <a:cs typeface="Shonar Bangla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honar Bangla" panose="02020603050405020304" pitchFamily="18" charset="0"/>
          <a:ea typeface="+mn-ea"/>
          <a:cs typeface="Shonar Bangla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honar Bangla" panose="02020603050405020304" pitchFamily="18" charset="0"/>
          <a:ea typeface="+mn-ea"/>
          <a:cs typeface="Shonar Bangla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honar Bangla" panose="02020603050405020304" pitchFamily="18" charset="0"/>
          <a:ea typeface="+mn-ea"/>
          <a:cs typeface="Shonar Bangla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honar Bangla" panose="02020603050405020304" pitchFamily="18" charset="0"/>
          <a:ea typeface="+mn-ea"/>
          <a:cs typeface="Shonar Bangla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ysk.ee/sik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hyperlink" Target="https://kysk.us3.list-manage.com/subscribe?u=8f5004df7dc4a65c27c9da81c&amp;id=b9756e6159" TargetMode="External"/><Relationship Id="rId2" Type="http://schemas.openxmlformats.org/officeDocument/2006/relationships/hyperlink" Target="https://si-allianc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kysk.ee/sikk/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www.facebook.com/groups/4044877935320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ec.europa.eu/european-social-fund-plus/en/transnational-cooperation-platform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ec.europa.eu/european-social-fund-plus/en/esf-social-inno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c.europa.eu/european-social-fund-plus/en/esf-direct-easi" TargetMode="External"/><Relationship Id="rId4" Type="http://schemas.openxmlformats.org/officeDocument/2006/relationships/hyperlink" Target="https://ec.europa.eu/european-social-fund-plus/et/node/25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evelyn@kysk.ee" TargetMode="External"/><Relationship Id="rId7" Type="http://schemas.openxmlformats.org/officeDocument/2006/relationships/hyperlink" Target="https://kysk.us3.list-manage.com/subscribe?u=8f5004df7dc4a65c27c9da81c&amp;id=b9756e615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ysk.ee/sikk/" TargetMode="External"/><Relationship Id="rId5" Type="http://schemas.openxmlformats.org/officeDocument/2006/relationships/hyperlink" Target="https://si-alliance.eu/" TargetMode="External"/><Relationship Id="rId4" Type="http://schemas.openxmlformats.org/officeDocument/2006/relationships/hyperlink" Target="tel:+372%20513%203656" TargetMode="Externa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evelyn@kysk.ee" TargetMode="External"/><Relationship Id="rId7" Type="http://schemas.openxmlformats.org/officeDocument/2006/relationships/hyperlink" Target="https://kysk.us3.list-manage.com/subscribe?u=8f5004df7dc4a65c27c9da81c&amp;id=b9756e615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ysk.ee/sikk/" TargetMode="External"/><Relationship Id="rId5" Type="http://schemas.openxmlformats.org/officeDocument/2006/relationships/hyperlink" Target="https://si-alliance.eu/" TargetMode="External"/><Relationship Id="rId4" Type="http://schemas.openxmlformats.org/officeDocument/2006/relationships/hyperlink" Target="tel:+372%20513%203656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lu.ee/teadus/uudised/1-minuti-loeng-kuidas-tekivad-uhiskondlikud-muutus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749B-1A59-43B2-AF1C-1A74C2808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275" y="2303140"/>
            <a:ext cx="9798341" cy="1514557"/>
          </a:xfrm>
        </p:spPr>
        <p:txBody>
          <a:bodyPr anchor="b">
            <a:normAutofit/>
          </a:bodyPr>
          <a:lstStyle/>
          <a:p>
            <a:r>
              <a:rPr lang="et-EE" sz="4400" b="1" noProof="1">
                <a:solidFill>
                  <a:schemeClr val="tx2"/>
                </a:solidFill>
                <a:latin typeface="+mn-lt"/>
              </a:rPr>
              <a:t>Mis on s</a:t>
            </a:r>
            <a:r>
              <a:rPr lang="en-US" sz="4400" b="1" noProof="1">
                <a:solidFill>
                  <a:schemeClr val="tx2"/>
                </a:solidFill>
                <a:latin typeface="+mn-lt"/>
              </a:rPr>
              <a:t>otsiaal</a:t>
            </a:r>
            <a:r>
              <a:rPr lang="et-EE" sz="4400" b="1" noProof="1">
                <a:solidFill>
                  <a:schemeClr val="tx2"/>
                </a:solidFill>
                <a:latin typeface="+mn-lt"/>
              </a:rPr>
              <a:t>n</a:t>
            </a:r>
            <a:r>
              <a:rPr lang="en-US" sz="4400" b="1" noProof="1">
                <a:solidFill>
                  <a:schemeClr val="tx2"/>
                </a:solidFill>
                <a:latin typeface="+mn-lt"/>
              </a:rPr>
              <a:t>e </a:t>
            </a:r>
            <a:r>
              <a:rPr lang="et-EE" sz="4400" b="1" noProof="1">
                <a:solidFill>
                  <a:schemeClr val="tx2"/>
                </a:solidFill>
                <a:latin typeface="+mn-lt"/>
              </a:rPr>
              <a:t>innovatsioon ja kuidas see meid aitab?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196E1-9C13-4DDA-A7CF-003D907BA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445" y="3864132"/>
            <a:ext cx="9144000" cy="159115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+mn-lt"/>
              </a:rPr>
              <a:t>Evelyn </a:t>
            </a:r>
            <a:r>
              <a:rPr lang="en-US" dirty="0" err="1">
                <a:latin typeface="+mn-lt"/>
              </a:rPr>
              <a:t>Valti</a:t>
            </a:r>
            <a:r>
              <a:rPr lang="et-EE" dirty="0">
                <a:latin typeface="+mn-lt"/>
              </a:rPr>
              <a:t>n</a:t>
            </a:r>
          </a:p>
          <a:p>
            <a:pPr algn="r"/>
            <a:r>
              <a:rPr lang="et-EE" sz="2400" dirty="0">
                <a:hlinkClick r:id="rId2"/>
              </a:rPr>
              <a:t>https://kysk.ee/sikk/</a:t>
            </a:r>
            <a:endParaRPr lang="et-EE" sz="2400" dirty="0"/>
          </a:p>
          <a:p>
            <a:pPr algn="r"/>
            <a:endParaRPr lang="et-EE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F862D2-044A-49E6-937A-E8B4FFDEBA94}"/>
              </a:ext>
            </a:extLst>
          </p:cNvPr>
          <p:cNvCxnSpPr/>
          <p:nvPr/>
        </p:nvCxnSpPr>
        <p:spPr>
          <a:xfrm>
            <a:off x="1314275" y="3741491"/>
            <a:ext cx="9798341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444D9-6AA5-45CD-AD64-C442475C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6909" y="6256998"/>
            <a:ext cx="985707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D5CA0-1D55-47A4-A515-D6DA8188A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45" y="5055931"/>
            <a:ext cx="4563112" cy="160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B1549-C676-4556-DE5C-B3646196E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" y="5376745"/>
            <a:ext cx="3990660" cy="9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AC10-3372-79E1-5788-E221CE73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10" y="3121048"/>
            <a:ext cx="3770233" cy="305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3C57D-16A1-45D3-A3FD-72AB4F0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Veel mõned näited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12D09-D7C2-4DC8-94BA-A8704F6E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7188B-0250-6ABC-4F05-C9995FCD2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33" y="1595331"/>
            <a:ext cx="3673844" cy="284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36CE-D646-9C5A-3C1F-8F98B8692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896" y="1173542"/>
            <a:ext cx="3971574" cy="2606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BFD87A-56B6-C9CB-765C-D6B352C2F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57D-16A1-45D3-A3FD-72AB4F0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Võimalused Eestis?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12D09-D7C2-4DC8-94BA-A8704F6E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F5865-30C5-85AE-C319-2523E7D0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33" y="1855112"/>
            <a:ext cx="2470716" cy="2475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9E7C4-C308-10DF-C7A2-C2F9B19586A0}"/>
              </a:ext>
            </a:extLst>
          </p:cNvPr>
          <p:cNvSpPr txBox="1"/>
          <p:nvPr/>
        </p:nvSpPr>
        <p:spPr>
          <a:xfrm>
            <a:off x="875728" y="1538283"/>
            <a:ext cx="2470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Tähelepanu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FECCD-B68C-D7EC-76CA-85FDCE659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249" y="3193710"/>
            <a:ext cx="2869074" cy="1620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E04DD-959F-30CB-078A-30AF14FC86C8}"/>
              </a:ext>
            </a:extLst>
          </p:cNvPr>
          <p:cNvSpPr txBox="1"/>
          <p:nvPr/>
        </p:nvSpPr>
        <p:spPr>
          <a:xfrm>
            <a:off x="5049531" y="4961273"/>
            <a:ext cx="120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Väike riik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A8922-09C4-8E7F-D31F-6D2486356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94" y="4863422"/>
            <a:ext cx="2986130" cy="1698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58F3B3-F4C9-64A6-138F-7AB710575480}"/>
              </a:ext>
            </a:extLst>
          </p:cNvPr>
          <p:cNvSpPr txBox="1"/>
          <p:nvPr/>
        </p:nvSpPr>
        <p:spPr>
          <a:xfrm>
            <a:off x="2355535" y="4550039"/>
            <a:ext cx="197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E-riigiteenused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AB43A2-92E7-E5A8-2510-0583A28CE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314" y="1105631"/>
            <a:ext cx="3122171" cy="18019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F06886-0006-E1BD-E99D-89E90B2CC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148" y="1517984"/>
            <a:ext cx="1971428" cy="23906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1E06E1-F8DB-9975-FF6A-BF648BB4426A}"/>
              </a:ext>
            </a:extLst>
          </p:cNvPr>
          <p:cNvSpPr txBox="1"/>
          <p:nvPr/>
        </p:nvSpPr>
        <p:spPr>
          <a:xfrm>
            <a:off x="6258990" y="3871325"/>
            <a:ext cx="1796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latin typeface="Arial" panose="020B0604020202020204" pitchFamily="34" charset="0"/>
              </a:rPr>
              <a:t>SI definitsioon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45839A-670F-F9D8-D18D-FAD8800A4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1327" y="3367948"/>
            <a:ext cx="3300579" cy="23014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28E6B3-BA42-CF38-3F31-540DB71B31BF}"/>
              </a:ext>
            </a:extLst>
          </p:cNvPr>
          <p:cNvSpPr txBox="1"/>
          <p:nvPr/>
        </p:nvSpPr>
        <p:spPr>
          <a:xfrm>
            <a:off x="7856454" y="5645326"/>
            <a:ext cx="1601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Võimekus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5E7DDD-09D2-4A8A-939F-0B52820899CF}"/>
              </a:ext>
            </a:extLst>
          </p:cNvPr>
          <p:cNvSpPr txBox="1"/>
          <p:nvPr/>
        </p:nvSpPr>
        <p:spPr>
          <a:xfrm>
            <a:off x="8899677" y="2896161"/>
            <a:ext cx="2446940" cy="378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Seaduslikud piirangud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50B30E-B95E-A3C3-6D1A-A59CE5AC1E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4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57D-16A1-45D3-A3FD-72AB4F0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Sotsiaalse innovatsiooni kompetentsikeskuste rahvusvaheline koostööprojekt 2021 – 2023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ACFA-BA86-4924-9E74-FBB8E366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>
                <a:latin typeface="+mn-lt"/>
              </a:rPr>
              <a:t>26 partnerit viiest riigist (Saksamaa, Ühendkuningriigid, Taani, Poola, Eesti)</a:t>
            </a:r>
          </a:p>
          <a:p>
            <a:r>
              <a:rPr lang="et-EE" sz="2800" dirty="0">
                <a:latin typeface="+mn-lt"/>
              </a:rPr>
              <a:t>Eesti </a:t>
            </a:r>
            <a:r>
              <a:rPr lang="et-EE" sz="2800" dirty="0" err="1">
                <a:latin typeface="+mn-lt"/>
              </a:rPr>
              <a:t>partne</a:t>
            </a:r>
            <a:r>
              <a:rPr lang="en-US" sz="2800" dirty="0">
                <a:latin typeface="+mn-lt"/>
              </a:rPr>
              <a:t>rid</a:t>
            </a:r>
            <a:r>
              <a:rPr lang="et-EE" sz="2800" dirty="0">
                <a:latin typeface="+mn-lt"/>
              </a:rPr>
              <a:t>: </a:t>
            </a:r>
          </a:p>
          <a:p>
            <a:pPr lvl="1"/>
            <a:r>
              <a:rPr lang="et-EE" sz="2400" dirty="0">
                <a:latin typeface="+mn-lt"/>
              </a:rPr>
              <a:t>SA Kodanikuühiskonna Sihtkapital</a:t>
            </a:r>
          </a:p>
          <a:p>
            <a:pPr lvl="1"/>
            <a:r>
              <a:rPr lang="et-EE" sz="2400" dirty="0">
                <a:latin typeface="+mn-lt"/>
              </a:rPr>
              <a:t>Tallinna Ülikool </a:t>
            </a:r>
          </a:p>
          <a:p>
            <a:pPr lvl="1"/>
            <a:r>
              <a:rPr lang="et-EE" sz="2400" dirty="0">
                <a:latin typeface="+mn-lt"/>
              </a:rPr>
              <a:t>Võrumaa Arenduskeskus </a:t>
            </a:r>
          </a:p>
          <a:p>
            <a:pPr lvl="1"/>
            <a:r>
              <a:rPr lang="et-EE" sz="2400" dirty="0">
                <a:latin typeface="+mn-lt"/>
              </a:rPr>
              <a:t>Sotsiaalsete Ettevõtete Võrgustik </a:t>
            </a:r>
          </a:p>
          <a:p>
            <a:pPr lvl="1"/>
            <a:r>
              <a:rPr lang="et-EE" sz="2400" dirty="0">
                <a:latin typeface="+mn-lt"/>
              </a:rPr>
              <a:t>Siseministeerium ja Sotsiaalministeerium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12D09-D7C2-4DC8-94BA-A8704F6E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839EB-ACB0-794E-809B-A0ACB624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64" y="2791261"/>
            <a:ext cx="3963392" cy="2463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9BF08-45E1-D3AF-7E4C-C18FB0012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289A-0BBE-437D-AE72-F64659CD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Projekti tegevussuunad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1B37-9213-4A55-9107-06EA885F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600" b="0" i="0" dirty="0">
                <a:solidFill>
                  <a:srgbClr val="313131"/>
                </a:solidFill>
                <a:effectLst/>
                <a:latin typeface="+mn-lt"/>
              </a:rPr>
              <a:t>sotsiaalse innovatsiooni </a:t>
            </a:r>
            <a:r>
              <a:rPr lang="et-EE" sz="3600" dirty="0">
                <a:solidFill>
                  <a:srgbClr val="313131"/>
                </a:solidFill>
                <a:latin typeface="+mn-lt"/>
              </a:rPr>
              <a:t>võrgustiku</a:t>
            </a:r>
            <a:r>
              <a:rPr lang="et-EE" sz="3600" b="0" i="0" dirty="0">
                <a:solidFill>
                  <a:srgbClr val="313131"/>
                </a:solidFill>
                <a:effectLst/>
                <a:latin typeface="+mn-lt"/>
              </a:rPr>
              <a:t> arendamine Eestis</a:t>
            </a:r>
            <a:endParaRPr lang="en-US" sz="3600" b="0" i="0" dirty="0">
              <a:solidFill>
                <a:srgbClr val="313131"/>
              </a:solidFill>
              <a:effectLst/>
              <a:latin typeface="+mn-lt"/>
            </a:endParaRPr>
          </a:p>
          <a:p>
            <a:endParaRPr lang="et-EE" sz="3600" b="0" i="0" dirty="0">
              <a:solidFill>
                <a:srgbClr val="313131"/>
              </a:solidFill>
              <a:effectLst/>
              <a:latin typeface="+mn-lt"/>
            </a:endParaRPr>
          </a:p>
          <a:p>
            <a:r>
              <a:rPr lang="en-US" sz="3600" dirty="0" err="1">
                <a:solidFill>
                  <a:srgbClr val="313131"/>
                </a:solidFill>
                <a:latin typeface="+mn-lt"/>
              </a:rPr>
              <a:t>s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otsiaalse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innovatsiooni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alaste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n-US" sz="3600" dirty="0" err="1">
                <a:solidFill>
                  <a:srgbClr val="313131"/>
                </a:solidFill>
                <a:latin typeface="+mn-lt"/>
              </a:rPr>
              <a:t>t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eadmiste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ja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kogemuste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vahetamine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projekti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t-EE" sz="3600" b="0" i="0" dirty="0">
                <a:solidFill>
                  <a:srgbClr val="313131"/>
                </a:solidFill>
                <a:effectLst/>
                <a:latin typeface="+mn-lt"/>
              </a:rPr>
              <a:t>kohalike ja rahvusvaheliste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partnerite</a:t>
            </a:r>
            <a:r>
              <a:rPr lang="en-US" sz="3600" b="0" i="0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313131"/>
                </a:solidFill>
                <a:effectLst/>
                <a:latin typeface="+mn-lt"/>
              </a:rPr>
              <a:t>vahel</a:t>
            </a:r>
            <a:endParaRPr lang="et-EE" sz="3600" dirty="0">
              <a:latin typeface="+mn-lt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5F2AD-DE98-4C3A-B287-5A7FE6D6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0B397-1BCC-0828-D267-E174D2F91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B7E1-4108-4CA6-BD1E-E55A26BB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Projekti tegevused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2143-F373-4716-B0D9-903CD5FB0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3200" dirty="0">
                <a:solidFill>
                  <a:srgbClr val="313131"/>
                </a:solidFill>
                <a:latin typeface="+mn-lt"/>
              </a:rPr>
              <a:t>Kohtumised poliitikakujundajatega, otsustajatega, ESF esindajatega, rahastajatega, vabaühenduste konsultantidega, jt</a:t>
            </a:r>
          </a:p>
          <a:p>
            <a:r>
              <a:rPr lang="et-EE" sz="3200" dirty="0">
                <a:solidFill>
                  <a:srgbClr val="313131"/>
                </a:solidFill>
                <a:latin typeface="+mn-lt"/>
              </a:rPr>
              <a:t>SI visioonidokumendi loomine</a:t>
            </a:r>
          </a:p>
          <a:p>
            <a:r>
              <a:rPr lang="et-EE" sz="3200" dirty="0">
                <a:solidFill>
                  <a:srgbClr val="313131"/>
                </a:solidFill>
                <a:latin typeface="+mn-lt"/>
              </a:rPr>
              <a:t>Temaatiliste uuringute analüüsid ja sisendina kasutamine</a:t>
            </a:r>
          </a:p>
          <a:p>
            <a:r>
              <a:rPr lang="et-EE" sz="3200" dirty="0">
                <a:solidFill>
                  <a:srgbClr val="313131"/>
                </a:solidFill>
                <a:latin typeface="+mn-lt"/>
              </a:rPr>
              <a:t>Parimate praktikate kogumine</a:t>
            </a:r>
          </a:p>
          <a:p>
            <a:r>
              <a:rPr lang="et-EE" sz="3200" dirty="0">
                <a:solidFill>
                  <a:srgbClr val="313131"/>
                </a:solidFill>
                <a:latin typeface="+mn-lt"/>
              </a:rPr>
              <a:t>Rahvusvaheliste partneriga kohtumised, teadmiste vahetamised</a:t>
            </a:r>
          </a:p>
          <a:p>
            <a:r>
              <a:rPr lang="et-EE" sz="3200" dirty="0">
                <a:solidFill>
                  <a:srgbClr val="313131"/>
                </a:solidFill>
                <a:latin typeface="+mn-lt"/>
              </a:rPr>
              <a:t>Teabe levitamine</a:t>
            </a:r>
            <a:endParaRPr lang="et-EE" sz="3200" dirty="0">
              <a:latin typeface="+mn-lt"/>
            </a:endParaRPr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0455D-3125-4E39-9944-9BF45DA24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779E4-D978-4FBF-7931-29D708EBF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E3AD-C302-4613-9626-C06BB7EC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Lisainfo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38BE-3CB9-47D1-871C-DC9062B9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sz="3600" dirty="0">
              <a:hlinkClick r:id="rId2"/>
            </a:endParaRPr>
          </a:p>
          <a:p>
            <a:pPr marL="0" indent="0">
              <a:buNone/>
            </a:pPr>
            <a:endParaRPr lang="et-EE" dirty="0">
              <a:hlinkClick r:id="rId2"/>
            </a:endParaRPr>
          </a:p>
          <a:p>
            <a:pPr marL="0" indent="0">
              <a:buNone/>
            </a:pPr>
            <a:endParaRPr lang="et-EE" sz="3600" dirty="0">
              <a:hlinkClick r:id="rId2"/>
            </a:endParaRPr>
          </a:p>
          <a:p>
            <a:pPr marL="0" indent="0">
              <a:buNone/>
            </a:pPr>
            <a:endParaRPr lang="et-EE" dirty="0">
              <a:hlinkClick r:id="rId2"/>
            </a:endParaRPr>
          </a:p>
          <a:p>
            <a:pPr marL="0" indent="0">
              <a:buNone/>
            </a:pPr>
            <a:endParaRPr lang="et-EE" sz="3600" dirty="0">
              <a:hlinkClick r:id="rId2"/>
            </a:endParaRPr>
          </a:p>
          <a:p>
            <a:pPr marL="0" indent="0">
              <a:buNone/>
            </a:pPr>
            <a:endParaRPr lang="et-EE" dirty="0">
              <a:hlinkClick r:id="rId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1EFB6-180E-4E58-B5B7-A0A3B4A3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6" y="1741176"/>
            <a:ext cx="4771193" cy="1453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89393-47B8-C7B0-A2DE-B3990E686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887" y="1269437"/>
            <a:ext cx="4145903" cy="192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CA434-CE8A-9F39-A3C5-492D5F4D4A43}"/>
              </a:ext>
            </a:extLst>
          </p:cNvPr>
          <p:cNvSpPr txBox="1"/>
          <p:nvPr/>
        </p:nvSpPr>
        <p:spPr>
          <a:xfrm>
            <a:off x="707068" y="3194221"/>
            <a:ext cx="445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t-EE" sz="1800" dirty="0">
                <a:hlinkClick r:id="rId5"/>
              </a:rPr>
              <a:t>Eesti keskuse veebileht https://kysk.ee/sikk/</a:t>
            </a:r>
            <a:endParaRPr lang="et-EE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3A141-1A01-3577-1195-C2D1EEF14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16" y="3659710"/>
            <a:ext cx="3706666" cy="242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02DAB5-9034-7BB4-6FC4-761140CC2FE5}"/>
              </a:ext>
            </a:extLst>
          </p:cNvPr>
          <p:cNvSpPr txBox="1"/>
          <p:nvPr/>
        </p:nvSpPr>
        <p:spPr>
          <a:xfrm>
            <a:off x="6684887" y="3194221"/>
            <a:ext cx="4211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t-EE" sz="1800" dirty="0">
                <a:hlinkClick r:id="rId2"/>
              </a:rPr>
              <a:t>Võrgustiku veebileht https://si-alliance.eu/</a:t>
            </a:r>
            <a:endParaRPr lang="en-GB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9FFD6-7B3E-ABB6-E6B5-39901D16A71C}"/>
              </a:ext>
            </a:extLst>
          </p:cNvPr>
          <p:cNvSpPr txBox="1"/>
          <p:nvPr/>
        </p:nvSpPr>
        <p:spPr>
          <a:xfrm>
            <a:off x="-752383" y="60884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t-EE" sz="1800" dirty="0">
                <a:hlinkClick r:id="rId7"/>
              </a:rPr>
              <a:t>Viide uudiskirjaga liitumiseks</a:t>
            </a:r>
            <a:endParaRPr lang="en-GB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958140-4CA1-C9C8-7CBD-162E19D11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006" y="3782620"/>
            <a:ext cx="4453347" cy="2298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EB9E-2EAE-D025-150E-1404371FC9DB}"/>
              </a:ext>
            </a:extLst>
          </p:cNvPr>
          <p:cNvSpPr txBox="1"/>
          <p:nvPr/>
        </p:nvSpPr>
        <p:spPr>
          <a:xfrm>
            <a:off x="6023499" y="6127480"/>
            <a:ext cx="5330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hlinkClick r:id="rId9"/>
              </a:rPr>
              <a:t>https://www.facebook.com/groups/404487793532063</a:t>
            </a:r>
            <a:r>
              <a:rPr lang="et-EE" dirty="0">
                <a:solidFill>
                  <a:schemeClr val="accent5"/>
                </a:solidFill>
              </a:rPr>
              <a:t> 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D255-3D56-4CDC-8165-00FD9ABD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0" dirty="0" err="1">
                <a:solidFill>
                  <a:schemeClr val="tx2"/>
                </a:solidFill>
                <a:effectLst/>
                <a:latin typeface="+mn-lt"/>
              </a:rPr>
              <a:t>Sotsiaalse</a:t>
            </a:r>
            <a:r>
              <a:rPr lang="en-GB" sz="36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GB" sz="3600" b="1" i="0" dirty="0" err="1">
                <a:solidFill>
                  <a:schemeClr val="tx2"/>
                </a:solidFill>
                <a:effectLst/>
                <a:latin typeface="+mn-lt"/>
              </a:rPr>
              <a:t>innovatsiooni</a:t>
            </a:r>
            <a:r>
              <a:rPr lang="en-GB" sz="36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GB" sz="3600" b="1" i="0" dirty="0" err="1">
                <a:solidFill>
                  <a:schemeClr val="tx2"/>
                </a:solidFill>
                <a:effectLst/>
                <a:latin typeface="+mn-lt"/>
              </a:rPr>
              <a:t>eesmärk</a:t>
            </a:r>
            <a:r>
              <a:rPr lang="et-EE" sz="3600" b="1" i="0" dirty="0">
                <a:solidFill>
                  <a:schemeClr val="tx2"/>
                </a:solidFill>
                <a:effectLst/>
                <a:latin typeface="+mn-lt"/>
              </a:rPr>
              <a:t> Euroopas on…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8848-7A7D-49BE-9C77-93AE27BA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edendada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euroopalikku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eluviisi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parandades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töötingimusi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,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haridust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,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kogukonna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arengut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ja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tervishoidu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otsides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lahendusi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+mn-lt"/>
              </a:rPr>
              <a:t>kriitilistele</a:t>
            </a:r>
            <a:r>
              <a:rPr lang="en-GB" b="1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+mn-lt"/>
              </a:rPr>
              <a:t>probleemidele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,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nagu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vaesus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või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diskrimineerimine</a:t>
            </a:r>
            <a:endParaRPr lang="en-GB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2915C-D2FB-4EDE-B63E-9A5DA69F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F8A19-AEAB-4AC3-2019-22971560C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D255-3D56-4CDC-8165-00FD9ABD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chemeClr val="tx2"/>
                </a:solidFill>
                <a:latin typeface="+mn-lt"/>
              </a:rPr>
              <a:t>… kaasates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8848-7A7D-49BE-9C77-93AE27BA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avaliku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sektori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asutusi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kodanikuühiskonda</a:t>
            </a:r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akadeemilisi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ringkondi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ettevõtteid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endParaRPr lang="et-EE" b="0" i="0" dirty="0">
              <a:solidFill>
                <a:srgbClr val="404040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t-EE" dirty="0">
                <a:solidFill>
                  <a:srgbClr val="404040"/>
                </a:solidFill>
                <a:latin typeface="+mn-lt"/>
              </a:rPr>
              <a:t>…et leida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uusi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lahendusi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ühiskonna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+mn-lt"/>
              </a:rPr>
              <a:t>probleemidele</a:t>
            </a:r>
            <a:r>
              <a:rPr lang="en-GB" b="0" i="0" dirty="0">
                <a:solidFill>
                  <a:srgbClr val="404040"/>
                </a:solidFill>
                <a:effectLst/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FE5D7-9634-46D3-8621-C1CC3032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6DCE8-37C3-4974-8B35-DC319E14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49" y="1960478"/>
            <a:ext cx="3785428" cy="2743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40DE8-232D-C3F6-6B98-8FC0547B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E0FE1-5C83-4864-BD85-B0ECAD70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95" y="1040261"/>
            <a:ext cx="3496293" cy="3445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A7C0F-3E92-4B06-BE51-8B0671FDAB93}"/>
              </a:ext>
            </a:extLst>
          </p:cNvPr>
          <p:cNvSpPr txBox="1"/>
          <p:nvPr/>
        </p:nvSpPr>
        <p:spPr>
          <a:xfrm>
            <a:off x="8119880" y="1215917"/>
            <a:ext cx="1733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Ühenduses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9E3832-F590-4383-BE09-B230623B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3" y="1585249"/>
            <a:ext cx="3785428" cy="2743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565213-CD9C-4082-B41D-F6FFE866F81E}"/>
              </a:ext>
            </a:extLst>
          </p:cNvPr>
          <p:cNvSpPr txBox="1"/>
          <p:nvPr/>
        </p:nvSpPr>
        <p:spPr>
          <a:xfrm>
            <a:off x="2153130" y="670929"/>
            <a:ext cx="1447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latin typeface="Arial" panose="020B0604020202020204" pitchFamily="34" charset="0"/>
              </a:rPr>
              <a:t>Koostöös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4E44F8-241A-4788-8A45-54F70FBE5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67" y="3590714"/>
            <a:ext cx="3599552" cy="2945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3D78A5-9D17-4761-8B42-724FD31FE099}"/>
              </a:ext>
            </a:extLst>
          </p:cNvPr>
          <p:cNvSpPr txBox="1"/>
          <p:nvPr/>
        </p:nvSpPr>
        <p:spPr>
          <a:xfrm>
            <a:off x="1410552" y="6197417"/>
            <a:ext cx="1733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Innovaatiliselt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E106F1-950C-49C6-9EB3-CB57348CA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690" y="3590714"/>
            <a:ext cx="3115110" cy="26102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77371B-ECCB-4AAE-9E62-BA68F4E9873B}"/>
              </a:ext>
            </a:extLst>
          </p:cNvPr>
          <p:cNvSpPr txBox="1"/>
          <p:nvPr/>
        </p:nvSpPr>
        <p:spPr>
          <a:xfrm>
            <a:off x="8119880" y="6212811"/>
            <a:ext cx="1289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Toetates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3858F-F4FF-1F60-C32C-0B330BCA8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33" y="5196064"/>
            <a:ext cx="2628715" cy="921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A140DF-FF3A-4E19-60C8-97A35565B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02" y="6045626"/>
            <a:ext cx="2040190" cy="4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D255-3D56-4CDC-8165-00FD9ABD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200" b="1" i="0" dirty="0" err="1">
                <a:solidFill>
                  <a:schemeClr val="tx2"/>
                </a:solidFill>
                <a:effectLst/>
                <a:latin typeface="+mn-lt"/>
              </a:rPr>
              <a:t>Euroopa</a:t>
            </a:r>
            <a:r>
              <a:rPr lang="fi-FI" sz="32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fi-FI" sz="3200" b="1" i="0" dirty="0" err="1">
                <a:solidFill>
                  <a:schemeClr val="tx2"/>
                </a:solidFill>
                <a:effectLst/>
                <a:latin typeface="+mn-lt"/>
              </a:rPr>
              <a:t>Sotsiaalfond</a:t>
            </a:r>
            <a:r>
              <a:rPr lang="fi-FI" sz="3200" b="1" i="0" dirty="0">
                <a:solidFill>
                  <a:schemeClr val="tx2"/>
                </a:solidFill>
                <a:effectLst/>
                <a:latin typeface="+mn-lt"/>
              </a:rPr>
              <a:t>+-i </a:t>
            </a:r>
            <a:r>
              <a:rPr lang="fi-FI" sz="3200" b="1" i="0" dirty="0" err="1">
                <a:solidFill>
                  <a:schemeClr val="tx2"/>
                </a:solidFill>
                <a:effectLst/>
                <a:latin typeface="+mn-lt"/>
              </a:rPr>
              <a:t>toetus</a:t>
            </a:r>
            <a:r>
              <a:rPr lang="fi-FI" sz="32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fi-FI" sz="3200" b="1" i="0" dirty="0" err="1">
                <a:solidFill>
                  <a:schemeClr val="tx2"/>
                </a:solidFill>
                <a:effectLst/>
                <a:latin typeface="+mn-lt"/>
              </a:rPr>
              <a:t>sotsiaalsele</a:t>
            </a:r>
            <a:r>
              <a:rPr lang="fi-FI" sz="32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fi-FI" sz="3200" b="1" i="0" dirty="0" err="1">
                <a:solidFill>
                  <a:schemeClr val="tx2"/>
                </a:solidFill>
                <a:effectLst/>
                <a:latin typeface="+mn-lt"/>
              </a:rPr>
              <a:t>innovatsioonile</a:t>
            </a:r>
            <a:endParaRPr lang="fi-FI" sz="3200" b="1" i="0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8848-7A7D-49BE-9C77-93AE27BA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8588961" cy="4170361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2"/>
              </a:rPr>
              <a:t>ESF+-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2"/>
              </a:rPr>
              <a:t>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2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2"/>
              </a:rPr>
              <a:t>sotsiaalse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2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2"/>
              </a:rPr>
              <a:t>innovatsiooni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2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2"/>
              </a:rPr>
              <a:t>algatus</a:t>
            </a:r>
            <a:endParaRPr lang="et-EE" sz="3200" i="0" dirty="0">
              <a:solidFill>
                <a:srgbClr val="404040"/>
              </a:solidFill>
              <a:effectLst/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3"/>
              </a:rPr>
              <a:t>Riikide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3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3"/>
              </a:rPr>
              <a:t>koostööplatvorm</a:t>
            </a:r>
            <a:endParaRPr lang="et-EE" sz="3200" i="0" dirty="0">
              <a:solidFill>
                <a:srgbClr val="404040"/>
              </a:solidFill>
              <a:effectLst/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</a:rPr>
              <a:t>Sotsiaalse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</a:rPr>
              <a:t>innovatsiooni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</a:rPr>
              <a:t>andmebaas</a:t>
            </a:r>
            <a:endParaRPr lang="et-EE" sz="3200" i="0" dirty="0">
              <a:solidFill>
                <a:srgbClr val="404040"/>
              </a:solidFill>
              <a:effectLst/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4"/>
              </a:rPr>
              <a:t>Riiklikud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4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4"/>
              </a:rPr>
              <a:t>sotsiaalse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4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4"/>
              </a:rPr>
              <a:t>innovatsiooni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4"/>
              </a:rPr>
              <a:t> </a:t>
            </a:r>
            <a:r>
              <a:rPr lang="et-EE" sz="3200" i="0" dirty="0">
                <a:solidFill>
                  <a:srgbClr val="404040"/>
                </a:solidFill>
                <a:effectLst/>
                <a:latin typeface="+mn-lt"/>
                <a:hlinkClick r:id="rId4"/>
              </a:rPr>
              <a:t>kompetentsi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4"/>
              </a:rPr>
              <a:t>keskused</a:t>
            </a:r>
            <a:endParaRPr lang="et-EE" sz="3200" i="0" dirty="0">
              <a:solidFill>
                <a:srgbClr val="404040"/>
              </a:solidFill>
              <a:effectLst/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5"/>
              </a:rPr>
              <a:t>Euroopa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5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5"/>
              </a:rPr>
              <a:t>tööhõive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5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5"/>
              </a:rPr>
              <a:t>ja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5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5"/>
              </a:rPr>
              <a:t>sotsiaalse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5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5"/>
              </a:rPr>
              <a:t>innovatsiooni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5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  <a:hlinkClick r:id="rId5"/>
              </a:rPr>
              <a:t>programm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  <a:hlinkClick r:id="rId5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</a:rPr>
              <a:t>kui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</a:rPr>
              <a:t> ESF+-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</a:rPr>
              <a:t>i</a:t>
            </a:r>
            <a:r>
              <a:rPr lang="en-GB" sz="320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en-GB" sz="3200" i="0" dirty="0" err="1">
                <a:solidFill>
                  <a:srgbClr val="404040"/>
                </a:solidFill>
                <a:effectLst/>
                <a:latin typeface="+mn-lt"/>
              </a:rPr>
              <a:t>haru</a:t>
            </a:r>
            <a:endParaRPr lang="en-GB" sz="3200" i="0" dirty="0">
              <a:solidFill>
                <a:srgbClr val="404040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FE5D7-9634-46D3-8621-C1CC30322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F2322-4156-44E6-8F33-EA1F88945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398" y="1949327"/>
            <a:ext cx="2105319" cy="255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2E79B6-896A-E8AF-C80B-70C180AEC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F1235B-BFA5-40B4-A7A7-19EE6483CB07}"/>
              </a:ext>
            </a:extLst>
          </p:cNvPr>
          <p:cNvSpPr/>
          <p:nvPr/>
        </p:nvSpPr>
        <p:spPr>
          <a:xfrm>
            <a:off x="9139598" y="2462141"/>
            <a:ext cx="2214202" cy="2389259"/>
          </a:xfrm>
          <a:prstGeom prst="rect">
            <a:avLst/>
          </a:prstGeom>
          <a:solidFill>
            <a:srgbClr val="FFF9F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829D9-7870-4BA6-98AD-89C6FCE2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51" y="2678298"/>
            <a:ext cx="1234795" cy="1746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417CDD-9DBF-4313-8E65-99E460B8B07C}"/>
              </a:ext>
            </a:extLst>
          </p:cNvPr>
          <p:cNvSpPr txBox="1"/>
          <p:nvPr/>
        </p:nvSpPr>
        <p:spPr>
          <a:xfrm>
            <a:off x="2737227" y="2738222"/>
            <a:ext cx="53325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6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Evelyn Valtin</a:t>
            </a:r>
            <a:br>
              <a:rPr lang="et-EE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t-EE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Koordinaator</a:t>
            </a:r>
            <a:endParaRPr lang="en-US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Sotsiaalse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Innovatsiooni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Kompetentsikeskuse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t-EE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loomise projekti koordineerimine ja tegevuste elluviimine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A01623"/>
                </a:solidFill>
                <a:effectLst/>
                <a:latin typeface="Golos Text"/>
                <a:hlinkClick r:id="rId3"/>
              </a:rPr>
              <a:t>evelyn@kysk.ee</a:t>
            </a:r>
            <a:endParaRPr lang="en-GB" b="0" i="0" dirty="0">
              <a:solidFill>
                <a:srgbClr val="313131"/>
              </a:solidFill>
              <a:effectLst/>
              <a:latin typeface="Golos Text"/>
            </a:endParaRPr>
          </a:p>
          <a:p>
            <a:pPr algn="l"/>
            <a:r>
              <a:rPr lang="en-GB" b="0" i="0" u="none" strike="noStrike" dirty="0">
                <a:solidFill>
                  <a:srgbClr val="A01623"/>
                </a:solidFill>
                <a:effectLst/>
                <a:latin typeface="Golos Text"/>
                <a:hlinkClick r:id="rId4"/>
              </a:rPr>
              <a:t>+372 513 3656</a:t>
            </a:r>
            <a:endParaRPr lang="en-GB" b="0" i="0" dirty="0">
              <a:solidFill>
                <a:srgbClr val="313131"/>
              </a:solidFill>
              <a:effectLst/>
              <a:latin typeface="Golos Tex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0F742-707A-49FD-BCD7-19681839327F}"/>
              </a:ext>
            </a:extLst>
          </p:cNvPr>
          <p:cNvSpPr txBox="1"/>
          <p:nvPr/>
        </p:nvSpPr>
        <p:spPr>
          <a:xfrm>
            <a:off x="9211749" y="2604631"/>
            <a:ext cx="20698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t-EE" sz="1400" dirty="0"/>
            </a:br>
            <a:r>
              <a:rPr lang="et-EE" sz="1400" dirty="0"/>
              <a:t>Projektivõrgustiku veebileht: </a:t>
            </a:r>
            <a:r>
              <a:rPr lang="et-EE" sz="1400" dirty="0">
                <a:hlinkClick r:id="rId5"/>
              </a:rPr>
              <a:t>https://si-alliance.eu/</a:t>
            </a:r>
            <a:br>
              <a:rPr lang="et-EE" sz="1400" dirty="0"/>
            </a:br>
            <a:r>
              <a:rPr lang="et-EE" sz="1400" dirty="0"/>
              <a:t>KÜSKi alamleht: </a:t>
            </a:r>
            <a:r>
              <a:rPr lang="et-EE" sz="1400" dirty="0">
                <a:hlinkClick r:id="rId6"/>
              </a:rPr>
              <a:t>https://kysk.ee/sikk/</a:t>
            </a:r>
            <a:br>
              <a:rPr lang="et-EE" sz="1400" dirty="0"/>
            </a:br>
            <a:br>
              <a:rPr lang="et-EE" sz="1400" dirty="0"/>
            </a:br>
            <a:r>
              <a:rPr lang="et-EE" sz="1400" dirty="0">
                <a:hlinkClick r:id="rId7"/>
              </a:rPr>
              <a:t>Uudiskirjaga liitumise vorm</a:t>
            </a:r>
            <a:endParaRPr lang="et-EE" sz="1400" dirty="0"/>
          </a:p>
          <a:p>
            <a:pPr algn="ctr"/>
            <a:endParaRPr lang="et-EE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F44C4-9CF1-41B6-9C71-6C1836522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24D6E5-4C43-B4FB-04D3-824EA5BE9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BAD2A6-3ED5-F5C0-588B-3322DEE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2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9E32-2D7D-4BE6-AA20-219613DD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>
                <a:solidFill>
                  <a:schemeClr val="tx2"/>
                </a:solidFill>
                <a:latin typeface="+mn-lt"/>
              </a:rPr>
              <a:t>Arutelu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DA2FF-6A4B-4281-9F94-D7941BEEE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A0455-0FF3-D713-964B-AC0822DE2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89" y="2137338"/>
            <a:ext cx="4749622" cy="2933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D5D4B-6F54-E296-7210-7670203E2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9E32-2D7D-4BE6-AA20-219613DD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2"/>
            <a:ext cx="10515600" cy="1571949"/>
          </a:xfrm>
        </p:spPr>
        <p:txBody>
          <a:bodyPr>
            <a:normAutofit fontScale="90000"/>
          </a:bodyPr>
          <a:lstStyle/>
          <a:p>
            <a:pPr algn="ctr"/>
            <a:r>
              <a:rPr lang="et-EE" sz="3200" dirty="0">
                <a:solidFill>
                  <a:schemeClr val="tx2"/>
                </a:solidFill>
                <a:latin typeface="+mn-lt"/>
              </a:rPr>
              <a:t>Arutelu:</a:t>
            </a:r>
            <a:br>
              <a:rPr lang="et-EE" sz="3200" b="1" dirty="0">
                <a:solidFill>
                  <a:schemeClr val="tx2"/>
                </a:solidFill>
                <a:latin typeface="+mn-lt"/>
              </a:rPr>
            </a:br>
            <a:r>
              <a:rPr lang="et-EE" sz="3200" b="1" dirty="0">
                <a:solidFill>
                  <a:schemeClr val="tx2"/>
                </a:solidFill>
                <a:latin typeface="+mn-lt"/>
              </a:rPr>
              <a:t>„Mida teha, et oleks rohkem innovaatilisi algatusi ja lahendusi, mis aitaksid ühiskonna probleeme paremini lahendada“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DA2FF-6A4B-4281-9F94-D7941BEEE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2EB31-D47F-72C2-14D3-A97325FB2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17" y="2790888"/>
            <a:ext cx="4542302" cy="2606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BC8D18-571F-BCB8-DCDA-320A00C6EB32}"/>
              </a:ext>
            </a:extLst>
          </p:cNvPr>
          <p:cNvSpPr txBox="1"/>
          <p:nvPr/>
        </p:nvSpPr>
        <p:spPr>
          <a:xfrm>
            <a:off x="982681" y="2515071"/>
            <a:ext cx="52494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t-EE" sz="24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t-EE" sz="2400" b="1" dirty="0">
                <a:solidFill>
                  <a:schemeClr val="tx2"/>
                </a:solidFill>
              </a:rPr>
              <a:t>Probleemid: </a:t>
            </a:r>
            <a:r>
              <a:rPr lang="et-EE" sz="2400" b="1" dirty="0">
                <a:solidFill>
                  <a:schemeClr val="tx2"/>
                </a:solidFill>
                <a:latin typeface="+mn-lt"/>
              </a:rPr>
              <a:t>Mis takistab selliste algatuste käivitamist ja lahenduste loomist?</a:t>
            </a:r>
            <a:endParaRPr lang="et-EE" sz="2400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et-EE" sz="24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AutoNum type="arabicPeriod"/>
            </a:pPr>
            <a:endParaRPr lang="et-EE" sz="24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t-EE" sz="2400" b="1" dirty="0">
                <a:solidFill>
                  <a:schemeClr val="tx2"/>
                </a:solidFill>
                <a:latin typeface="+mn-lt"/>
              </a:rPr>
              <a:t>Lahendused: Mida on vaja, et selliseid tõhusaid algatusi ja lahendusi oleks rohkem?</a:t>
            </a:r>
            <a:endParaRPr lang="et-EE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et-EE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64E77-ABEB-E7E5-94F2-2BE7E4799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8EA8-2507-4E93-B875-7E4B1C88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7" y="20144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Sotsiaalse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innovatsiooni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visioonidokumendi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loomine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 </a:t>
            </a:r>
            <a:endParaRPr lang="et-EE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508641-400B-4097-AC81-896C30D8C2CE}"/>
              </a:ext>
            </a:extLst>
          </p:cNvPr>
          <p:cNvGraphicFramePr/>
          <p:nvPr/>
        </p:nvGraphicFramePr>
        <p:xfrm>
          <a:off x="349858" y="2006600"/>
          <a:ext cx="11089668" cy="445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1DE856-EDA2-47A9-90ED-5EB8A466D003}"/>
              </a:ext>
            </a:extLst>
          </p:cNvPr>
          <p:cNvGraphicFramePr/>
          <p:nvPr/>
        </p:nvGraphicFramePr>
        <p:xfrm>
          <a:off x="349857" y="2073349"/>
          <a:ext cx="11492285" cy="43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86923F4-E956-49B4-8794-967E007380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A7E8E-4C0C-1ABC-E3DC-D83EC142D1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D255-3D56-4CDC-8165-00FD9ABD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2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KÜSIMUSED</a:t>
            </a:r>
            <a:endParaRPr lang="en-GB" sz="2800" b="1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FE5D7-9634-46D3-8621-C1CC3032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AD0CD3-2CB7-48F7-8BF7-D2E3878FA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3067" y="2006601"/>
            <a:ext cx="3881247" cy="32521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1A1D7F-7210-42E0-88D0-9E26831489A8}"/>
              </a:ext>
            </a:extLst>
          </p:cNvPr>
          <p:cNvSpPr txBox="1">
            <a:spLocks/>
          </p:cNvSpPr>
          <p:nvPr/>
        </p:nvSpPr>
        <p:spPr>
          <a:xfrm>
            <a:off x="838200" y="2006601"/>
            <a:ext cx="6372225" cy="4170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Shonar Bangla" panose="02020603050405020304" pitchFamily="18" charset="0"/>
                <a:ea typeface="+mn-ea"/>
                <a:cs typeface="Shonar Bangla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Shonar Bangla" panose="02020603050405020304" pitchFamily="18" charset="0"/>
                <a:ea typeface="+mn-ea"/>
                <a:cs typeface="Shonar Bangla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Shonar Bangla" panose="02020603050405020304" pitchFamily="18" charset="0"/>
                <a:ea typeface="+mn-ea"/>
                <a:cs typeface="Shonar Bangla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Shonar Bangla" panose="02020603050405020304" pitchFamily="18" charset="0"/>
                <a:ea typeface="+mn-ea"/>
                <a:cs typeface="Shonar Bangla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Shonar Bangla" panose="02020603050405020304" pitchFamily="18" charset="0"/>
                <a:ea typeface="+mn-ea"/>
                <a:cs typeface="Shonar Bangla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32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88F9B-DB57-25E2-22AF-D958972E7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F1235B-BFA5-40B4-A7A7-19EE6483CB07}"/>
              </a:ext>
            </a:extLst>
          </p:cNvPr>
          <p:cNvSpPr/>
          <p:nvPr/>
        </p:nvSpPr>
        <p:spPr>
          <a:xfrm>
            <a:off x="7492483" y="2125662"/>
            <a:ext cx="3743325" cy="2606675"/>
          </a:xfrm>
          <a:prstGeom prst="rect">
            <a:avLst/>
          </a:prstGeom>
          <a:solidFill>
            <a:srgbClr val="FFF9F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FA403C-AF28-4182-AC0A-7C786AC1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>
                <a:solidFill>
                  <a:schemeClr val="tx2"/>
                </a:solidFill>
                <a:latin typeface="+mn-lt"/>
              </a:rPr>
              <a:t>Aitäh!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829D9-7870-4BA6-98AD-89C6FCE2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4" y="2006601"/>
            <a:ext cx="1234795" cy="1746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417CDD-9DBF-4313-8E65-99E460B8B07C}"/>
              </a:ext>
            </a:extLst>
          </p:cNvPr>
          <p:cNvSpPr txBox="1"/>
          <p:nvPr/>
        </p:nvSpPr>
        <p:spPr>
          <a:xfrm>
            <a:off x="2407546" y="2145290"/>
            <a:ext cx="463143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6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Evelyn Valtin</a:t>
            </a:r>
            <a:br>
              <a:rPr lang="et-EE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t-EE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Koordinaator</a:t>
            </a:r>
            <a:endParaRPr lang="en-US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Sotsiaalse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Innovatsiooni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Kompetentsikeskuse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t-EE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loomise projekti koordineerimine ja tegevuste elluviimine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A01623"/>
                </a:solidFill>
                <a:effectLst/>
                <a:latin typeface="Golos Text"/>
                <a:hlinkClick r:id="rId3"/>
              </a:rPr>
              <a:t>evelyn@kysk.ee</a:t>
            </a:r>
            <a:endParaRPr lang="en-GB" b="0" i="0" dirty="0">
              <a:solidFill>
                <a:srgbClr val="313131"/>
              </a:solidFill>
              <a:effectLst/>
              <a:latin typeface="Golos Text"/>
            </a:endParaRPr>
          </a:p>
          <a:p>
            <a:pPr algn="l"/>
            <a:r>
              <a:rPr lang="en-GB" b="0" i="0" u="none" strike="noStrike" dirty="0">
                <a:solidFill>
                  <a:srgbClr val="A01623"/>
                </a:solidFill>
                <a:effectLst/>
                <a:latin typeface="Golos Text"/>
                <a:hlinkClick r:id="rId4"/>
              </a:rPr>
              <a:t>+372 513 3656</a:t>
            </a:r>
            <a:endParaRPr lang="en-GB" b="0" i="0" dirty="0">
              <a:solidFill>
                <a:srgbClr val="313131"/>
              </a:solidFill>
              <a:effectLst/>
              <a:latin typeface="Golos Tex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0F742-707A-49FD-BCD7-19681839327F}"/>
              </a:ext>
            </a:extLst>
          </p:cNvPr>
          <p:cNvSpPr txBox="1"/>
          <p:nvPr/>
        </p:nvSpPr>
        <p:spPr>
          <a:xfrm>
            <a:off x="7612616" y="2310150"/>
            <a:ext cx="34993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t-EE" sz="1800" dirty="0"/>
            </a:br>
            <a:r>
              <a:rPr lang="et-EE" sz="1800" dirty="0"/>
              <a:t>Projektivõrgustiku veebileht: </a:t>
            </a:r>
            <a:r>
              <a:rPr lang="et-EE" sz="1800" dirty="0">
                <a:hlinkClick r:id="rId5"/>
              </a:rPr>
              <a:t>https://si-alliance.eu/</a:t>
            </a:r>
            <a:br>
              <a:rPr lang="et-EE" sz="1800" dirty="0"/>
            </a:br>
            <a:r>
              <a:rPr lang="et-EE" sz="1800" dirty="0"/>
              <a:t>KÜSKi alamleht: </a:t>
            </a:r>
            <a:r>
              <a:rPr lang="et-EE" sz="1800" dirty="0">
                <a:hlinkClick r:id="rId6"/>
              </a:rPr>
              <a:t>https://kysk.ee/sikk/</a:t>
            </a:r>
            <a:br>
              <a:rPr lang="et-EE" sz="1800" dirty="0"/>
            </a:br>
            <a:br>
              <a:rPr lang="et-EE" sz="1800" dirty="0"/>
            </a:br>
            <a:r>
              <a:rPr lang="et-EE" sz="1800" dirty="0">
                <a:hlinkClick r:id="rId7"/>
              </a:rPr>
              <a:t>Uudiskirjaga liitumise vorm</a:t>
            </a:r>
            <a:endParaRPr lang="et-EE" sz="1800" dirty="0"/>
          </a:p>
          <a:p>
            <a:pPr algn="ctr"/>
            <a:endParaRPr lang="et-EE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F44C4-9CF1-41B6-9C71-6C1836522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24D6E5-4C43-B4FB-04D3-824EA5BE9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093D-40F9-2223-A09B-490273DE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  <a:latin typeface="+mn-lt"/>
              </a:rPr>
              <a:t>Teemad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EA24-3B39-02BA-C336-55338075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5598111" cy="417036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t-EE" sz="3600" b="1" dirty="0">
                <a:solidFill>
                  <a:schemeClr val="tx2"/>
                </a:solidFill>
                <a:latin typeface="+mn-lt"/>
              </a:rPr>
              <a:t>Sotsiaalne innovatsioon</a:t>
            </a:r>
            <a:endParaRPr lang="et-EE" b="1" dirty="0">
              <a:solidFill>
                <a:schemeClr val="tx2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t-EE" sz="3600" b="1" dirty="0">
                <a:solidFill>
                  <a:schemeClr val="tx2"/>
                </a:solidFill>
                <a:latin typeface="+mn-lt"/>
              </a:rPr>
              <a:t>Sotsiaalse innovatsiooni kompetentsikeskuste projekt</a:t>
            </a:r>
          </a:p>
          <a:p>
            <a:pPr marL="742950" indent="-742950">
              <a:buFont typeface="+mj-lt"/>
              <a:buAutoNum type="arabicPeriod"/>
            </a:pPr>
            <a:r>
              <a:rPr lang="et-EE" b="1" dirty="0">
                <a:solidFill>
                  <a:schemeClr val="tx2"/>
                </a:solidFill>
                <a:latin typeface="+mn-lt"/>
              </a:rPr>
              <a:t>Arutelu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9C4E6-4AD8-0CE6-5FA4-FCD38CB5E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84004-B03C-6178-7DA9-02458227A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908" y="2006601"/>
            <a:ext cx="3984167" cy="2665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AD70B-D974-BA08-45CA-33380A3B9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9E32-2D7D-4BE6-AA20-219613DD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>
                <a:solidFill>
                  <a:schemeClr val="tx2"/>
                </a:solidFill>
                <a:latin typeface="+mn-lt"/>
              </a:rPr>
              <a:t>Sotsiaalne innovatsioon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DA2FF-6A4B-4281-9F94-D7941BEEE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F449D0-8D60-681A-1C18-40C65C7D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2394637"/>
            <a:ext cx="3848100" cy="2324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4F68F-D904-BA61-3C11-6376F1957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57D-16A1-45D3-A3FD-72AB4F0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Mis on sotsiaalne innovatsioon? (1)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12D09-D7C2-4DC8-94BA-A8704F6E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5787D-679A-1A76-E03D-35E3DE99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49" y="908918"/>
            <a:ext cx="3728151" cy="277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CEDFA-60F5-A22A-1F41-CE78A28C8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359" y="2648843"/>
            <a:ext cx="3929329" cy="26358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798B81-0FB1-AF9B-D666-F3204C420D59}"/>
              </a:ext>
            </a:extLst>
          </p:cNvPr>
          <p:cNvSpPr txBox="1">
            <a:spLocks/>
          </p:cNvSpPr>
          <p:nvPr/>
        </p:nvSpPr>
        <p:spPr>
          <a:xfrm>
            <a:off x="9252837" y="3892109"/>
            <a:ext cx="2977362" cy="163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/>
              <a:t>Sotsiaalne innovatsioon? </a:t>
            </a:r>
          </a:p>
          <a:p>
            <a:endParaRPr lang="et-EE" dirty="0"/>
          </a:p>
          <a:p>
            <a:r>
              <a:rPr lang="et-EE" dirty="0"/>
              <a:t>Sotsiaalne ettevõtlus?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1E4F0-F886-0D0A-4969-EFAEE60F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22" y="1706312"/>
            <a:ext cx="4277059" cy="2976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E1455-0184-8F00-1A96-5B7EF81CC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758" y="3917752"/>
            <a:ext cx="2853501" cy="25671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8E265D-BC77-F9E6-B22C-97CDC9677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3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1EAF-5D90-4E0C-A6DA-AF61FAD2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Mis on sotsiaalne innovatsioon? (2)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C0B2-CE38-CB8B-2B03-9DE6F14A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>
              <a:hlinkClick r:id="rId2"/>
            </a:endParaRPr>
          </a:p>
          <a:p>
            <a:pPr marL="0" indent="0">
              <a:buNone/>
            </a:pPr>
            <a:endParaRPr lang="et-EE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https://www.tlu.ee/teadus/uudised/1-minuti-loeng-kuidas-tekivad-uhiskondlikud-muutused</a:t>
            </a:r>
            <a:r>
              <a:rPr lang="et-EE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57679-6524-0513-184B-1A21F937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00369-F3B9-0DC8-C9EF-DA92BD0B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633" y="1702485"/>
            <a:ext cx="6299446" cy="3453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AA85A-F35C-270C-51D5-6F430831D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1EAF-5D90-4E0C-A6DA-AF61FAD2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Mis on sotsiaalne innovatsioon? (3)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C0B2-CE38-CB8B-2B03-9DE6F14A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7728751" cy="4170361"/>
          </a:xfrm>
        </p:spPr>
        <p:txBody>
          <a:bodyPr>
            <a:normAutofit/>
          </a:bodyPr>
          <a:lstStyle/>
          <a:p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Sotsiaalne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innovatsioon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kujutab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endast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uusi</a:t>
            </a:r>
            <a:r>
              <a:rPr lang="en-GB" b="1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ideid</a:t>
            </a:r>
            <a:r>
              <a:rPr lang="en-GB" b="1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ja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tegevusviise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, </a:t>
            </a:r>
            <a:endParaRPr lang="et-EE" b="0" i="0" dirty="0">
              <a:solidFill>
                <a:srgbClr val="313131"/>
              </a:solidFill>
              <a:effectLst/>
              <a:latin typeface="Golos Text"/>
            </a:endParaRPr>
          </a:p>
          <a:p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mis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pakuvad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sotsiaalsetele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probleemidele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ja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väljakutsetele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varasematest</a:t>
            </a:r>
            <a:r>
              <a:rPr lang="en-GB" b="1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paremaid</a:t>
            </a:r>
            <a:r>
              <a:rPr lang="en-GB" b="1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lahendusi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,</a:t>
            </a:r>
            <a:endParaRPr lang="et-EE" b="0" i="0" dirty="0">
              <a:solidFill>
                <a:srgbClr val="313131"/>
              </a:solidFill>
              <a:effectLst/>
              <a:latin typeface="Golos Text"/>
            </a:endParaRPr>
          </a:p>
          <a:p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mille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tagajärjel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muutub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ühiskonna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ja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0" i="0" dirty="0" err="1">
                <a:solidFill>
                  <a:srgbClr val="313131"/>
                </a:solidFill>
                <a:effectLst/>
                <a:latin typeface="Golos Text"/>
              </a:rPr>
              <a:t>kogukonna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toimimine</a:t>
            </a:r>
            <a:r>
              <a:rPr lang="en-GB" b="1" i="0" dirty="0">
                <a:solidFill>
                  <a:srgbClr val="313131"/>
                </a:solidFill>
                <a:effectLst/>
                <a:latin typeface="Golos Text"/>
              </a:rPr>
              <a:t> </a:t>
            </a:r>
            <a:r>
              <a:rPr lang="en-GB" b="1" i="0" dirty="0" err="1">
                <a:solidFill>
                  <a:srgbClr val="313131"/>
                </a:solidFill>
                <a:effectLst/>
                <a:latin typeface="Golos Text"/>
              </a:rPr>
              <a:t>tõhusamaks</a:t>
            </a:r>
            <a:r>
              <a:rPr lang="en-GB" b="0" i="0" dirty="0">
                <a:solidFill>
                  <a:srgbClr val="313131"/>
                </a:solidFill>
                <a:effectLst/>
                <a:latin typeface="Golos Text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57679-6524-0513-184B-1A21F937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FB75F1-1B2F-F78E-2A73-9E4CC7C2C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57D-16A1-45D3-A3FD-72AB4F0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Milleks sotsiaalne innovatsioon?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12D09-D7C2-4DC8-94BA-A8704F6E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52F86-E841-8B49-719B-C90BC67D4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867" y="1967599"/>
            <a:ext cx="2367431" cy="2542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BA38A2-89D1-F270-8C29-C5619212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101" y="3991988"/>
            <a:ext cx="4138427" cy="1940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5A7B11-C961-B2AF-0A47-3D139522F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600" y="2201951"/>
            <a:ext cx="3462039" cy="2144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79017E-1916-1461-A7EA-40572C1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976" y="3919921"/>
            <a:ext cx="3453140" cy="2091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1A9CCC-0A3B-3EFC-5F21-614D84EDDFCA}"/>
              </a:ext>
            </a:extLst>
          </p:cNvPr>
          <p:cNvSpPr txBox="1"/>
          <p:nvPr/>
        </p:nvSpPr>
        <p:spPr>
          <a:xfrm>
            <a:off x="10303513" y="4755842"/>
            <a:ext cx="1320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Vaimne tervis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D2FC6E-5850-28EE-A1B7-EAAE6D4FE5FB}"/>
              </a:ext>
            </a:extLst>
          </p:cNvPr>
          <p:cNvSpPr txBox="1"/>
          <p:nvPr/>
        </p:nvSpPr>
        <p:spPr>
          <a:xfrm>
            <a:off x="8745219" y="1555877"/>
            <a:ext cx="12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FF0000"/>
                </a:solidFill>
                <a:latin typeface="Arial" panose="020B0604020202020204" pitchFamily="34" charset="0"/>
              </a:rPr>
              <a:t>Palgalõhe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0525D-4E3A-1E8E-4D30-955F8E20E27C}"/>
              </a:ext>
            </a:extLst>
          </p:cNvPr>
          <p:cNvSpPr txBox="1"/>
          <p:nvPr/>
        </p:nvSpPr>
        <p:spPr>
          <a:xfrm>
            <a:off x="5078222" y="1848486"/>
            <a:ext cx="2035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FF0000"/>
                </a:solidFill>
                <a:latin typeface="Arial" panose="020B0604020202020204" pitchFamily="34" charset="0"/>
              </a:rPr>
              <a:t>Reostus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B88E4-969A-FE81-9A78-CCCC4346D644}"/>
              </a:ext>
            </a:extLst>
          </p:cNvPr>
          <p:cNvSpPr txBox="1"/>
          <p:nvPr/>
        </p:nvSpPr>
        <p:spPr>
          <a:xfrm>
            <a:off x="3314577" y="6011384"/>
            <a:ext cx="1727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Siseturvalisus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66A2DC-9DA4-E7D7-93F7-6E0F1E044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59" y="1925300"/>
            <a:ext cx="3832375" cy="25648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E0BFF9-2F92-9587-9442-5EE361E4C1C8}"/>
              </a:ext>
            </a:extLst>
          </p:cNvPr>
          <p:cNvSpPr txBox="1"/>
          <p:nvPr/>
        </p:nvSpPr>
        <p:spPr>
          <a:xfrm>
            <a:off x="821592" y="1558212"/>
            <a:ext cx="2751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00B050"/>
                </a:solidFill>
                <a:latin typeface="Arial" panose="020B0604020202020204" pitchFamily="34" charset="0"/>
              </a:rPr>
              <a:t>Digitaalsed lahendused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505E17-9397-3D57-AD0A-B5D874ADC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57D-16A1-45D3-A3FD-72AB4F0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chemeClr val="tx2"/>
                </a:solidFill>
                <a:latin typeface="+mn-lt"/>
              </a:rPr>
              <a:t>Mõned näited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12D09-D7C2-4DC8-94BA-A8704F6E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61" y="5829992"/>
            <a:ext cx="2628715" cy="9219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1971CF-B2D5-4F6F-9FE6-70B791F7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82" y="1286032"/>
            <a:ext cx="4316120" cy="2142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5EEB59-B799-3279-DD96-B320132C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543994"/>
            <a:ext cx="4397502" cy="12478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45C09F-12B6-EA5A-AB4D-5BFDFC22B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31" y="3429000"/>
            <a:ext cx="4397503" cy="23889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DB5365-2719-B6DB-875D-1CB4B07A9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982" y="4575507"/>
            <a:ext cx="4397503" cy="12094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03AE50-910A-03D4-A314-4F1C10764CD0}"/>
              </a:ext>
            </a:extLst>
          </p:cNvPr>
          <p:cNvSpPr txBox="1"/>
          <p:nvPr/>
        </p:nvSpPr>
        <p:spPr>
          <a:xfrm>
            <a:off x="1013031" y="3772623"/>
            <a:ext cx="2470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Käpp ja käsi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C9ADA4-B730-6E0D-72C9-FD6CBAE2E492}"/>
              </a:ext>
            </a:extLst>
          </p:cNvPr>
          <p:cNvCxnSpPr/>
          <p:nvPr/>
        </p:nvCxnSpPr>
        <p:spPr>
          <a:xfrm>
            <a:off x="5410534" y="2153796"/>
            <a:ext cx="1185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802CAFCB-48DA-AD70-4CA4-85D1457A2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9" y="6009037"/>
            <a:ext cx="2214202" cy="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iekraanpõhi.potx" id="{F9A9E894-7CD4-448E-9B2F-F290205879F9}" vid="{5B442AEE-BAE8-4BEE-80D6-0EB0E7C3E2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Laiekraanpõhi</Template>
  <TotalTime>11939</TotalTime>
  <Words>525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Golos Text</vt:lpstr>
      <vt:lpstr>Sakkal Majalla</vt:lpstr>
      <vt:lpstr>Shonar Bangla</vt:lpstr>
      <vt:lpstr>Office Theme</vt:lpstr>
      <vt:lpstr>Mis on sotsiaalne innovatsioon ja kuidas see meid aitab?</vt:lpstr>
      <vt:lpstr>PowerPoint Presentation</vt:lpstr>
      <vt:lpstr>Teemad</vt:lpstr>
      <vt:lpstr>Sotsiaalne innovatsioon</vt:lpstr>
      <vt:lpstr>Mis on sotsiaalne innovatsioon? (1)</vt:lpstr>
      <vt:lpstr>Mis on sotsiaalne innovatsioon? (2)</vt:lpstr>
      <vt:lpstr>Mis on sotsiaalne innovatsioon? (3)</vt:lpstr>
      <vt:lpstr>Milleks sotsiaalne innovatsioon?</vt:lpstr>
      <vt:lpstr>Mõned näited</vt:lpstr>
      <vt:lpstr>Veel mõned näited</vt:lpstr>
      <vt:lpstr>Võimalused Eestis?</vt:lpstr>
      <vt:lpstr>Sotsiaalse innovatsiooni kompetentsikeskuste rahvusvaheline koostööprojekt 2021 – 2023</vt:lpstr>
      <vt:lpstr>Projekti tegevussuunad</vt:lpstr>
      <vt:lpstr>Projekti tegevused</vt:lpstr>
      <vt:lpstr>Lisainfo</vt:lpstr>
      <vt:lpstr>Sotsiaalse innovatsiooni eesmärk Euroopas on…</vt:lpstr>
      <vt:lpstr>… kaasates</vt:lpstr>
      <vt:lpstr>PowerPoint Presentation</vt:lpstr>
      <vt:lpstr>Euroopa Sotsiaalfond+-i toetus sotsiaalsele innovatsioonile</vt:lpstr>
      <vt:lpstr>Arutelu</vt:lpstr>
      <vt:lpstr>Arutelu: „Mida teha, et oleks rohkem innovaatilisi algatusi ja lahendusi, mis aitaksid ühiskonna probleeme paremini lahendada“</vt:lpstr>
      <vt:lpstr>Sotsiaalse innovatsiooni visioonidokumendi loomine </vt:lpstr>
      <vt:lpstr>KÜSIMUSED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 Vaikre</dc:creator>
  <cp:lastModifiedBy>Evelyn Valtin</cp:lastModifiedBy>
  <cp:revision>38</cp:revision>
  <cp:lastPrinted>2022-05-04T12:38:06Z</cp:lastPrinted>
  <dcterms:created xsi:type="dcterms:W3CDTF">2021-03-31T09:25:49Z</dcterms:created>
  <dcterms:modified xsi:type="dcterms:W3CDTF">2022-09-02T12:06:20Z</dcterms:modified>
</cp:coreProperties>
</file>